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1" r:id="rId25"/>
    <p:sldId id="280" r:id="rId26"/>
    <p:sldId id="279" r:id="rId27"/>
    <p:sldId id="289" r:id="rId28"/>
    <p:sldId id="288" r:id="rId29"/>
    <p:sldId id="282" r:id="rId30"/>
    <p:sldId id="285" r:id="rId31"/>
    <p:sldId id="286" r:id="rId32"/>
    <p:sldId id="287" r:id="rId33"/>
    <p:sldId id="290" r:id="rId34"/>
    <p:sldId id="292" r:id="rId35"/>
    <p:sldId id="293" r:id="rId36"/>
    <p:sldId id="294" r:id="rId37"/>
    <p:sldId id="295" r:id="rId38"/>
    <p:sldId id="296" r:id="rId39"/>
    <p:sldId id="283" r:id="rId40"/>
    <p:sldId id="284" r:id="rId41"/>
  </p:sldIdLst>
  <p:sldSz cx="7559675" cy="10691813"/>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72A83"/>
    <a:srgbClr val="26B2AB"/>
    <a:srgbClr val="204F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713"/>
    <p:restoredTop sz="91429"/>
  </p:normalViewPr>
  <p:slideViewPr>
    <p:cSldViewPr snapToGrid="0" snapToObjects="1">
      <p:cViewPr varScale="1">
        <p:scale>
          <a:sx n="64" d="100"/>
          <a:sy n="64" d="100"/>
        </p:scale>
        <p:origin x="37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7T07:59:09.488"/>
    </inkml:context>
    <inkml:brush xml:id="br0">
      <inkml:brushProperty name="width" value="0.05" units="cm"/>
      <inkml:brushProperty name="height" value="0.05" units="cm"/>
      <inkml:brushProperty name="color" value="#E71224"/>
    </inkml:brush>
  </inkml:definitions>
  <inkml:trace contextRef="#ctx0" brushRef="#br0">0 121 24575,'38'-1'0,"1"2"0,-1 1 0,0 2 0,0 1 0,51 15 0,42 26 0,-92-29 0,1-2 0,1-2 0,0-2 0,1-1 0,0-3 0,57 4 0,1220-15 0,-425 4 0,-876-1 0,0 0 0,-1-1 0,1-1 0,-1 0 0,0-1 0,0-2 0,0 1 0,30-16 0,149-65 0,-53 28 0,-105 42 0,0 2 0,0 1 0,1 2 0,1 2 0,61-7 0,-3 8 0,161 7 0,-111 4 0,-19-5 0,144 5 0,-255 0 0,-1 1 0,1 0 0,-1 1 0,0 1 0,19 10 0,-18-9 0,-1 0 0,2 0 0,-1-2 0,30 6 0,7-6 0,-26-3 0,1 1 0,0 2 0,-1 0 0,0 2 0,0 1 0,43 19 0,-24-6 0,1-3 0,1-1 0,78 15 0,-61-16 0,141 55 0,-187-66 0,19 6 0,0-3 0,1 0 0,45 1 0,-19-4 0,128 29 0,-135-21 0,0-2 0,109 5 0,-141-16 0,0-1 0,0-2 0,48-9 0,-60 7 0,0 0 0,-1-1 0,0 0 0,-1-1 0,1-1 0,-2 0 0,26-20 0,-20 15 33,0 1 0,0 1-1,36-15 1,25-15-1529,-55 24-5330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07T07:59:47.443"/>
    </inkml:context>
    <inkml:brush xml:id="br0">
      <inkml:brushProperty name="width" value="0.3" units="cm"/>
      <inkml:brushProperty name="height" value="0.6" units="cm"/>
      <inkml:brushProperty name="color" value="#FFFFFF"/>
      <inkml:brushProperty name="tip" value="rectangle"/>
      <inkml:brushProperty name="rasterOp" value="maskPen"/>
      <inkml:brushProperty name="ignorePressure" value="1"/>
    </inkml:brush>
  </inkml:definitions>
  <inkml:trace contextRef="#ctx0" brushRef="#br0">1 196,'60'-4,"-1"-4,0-2,0-2,80-28,-105 29,83-28,-75 23,0 2,1 2,0 2,83-10,-97 21,-1 2,0 1,0 1,0 1,41 15,-37-11,0-1,0-2,52 6,7-11,-54-3,0 2,72 12,-57-4,0-3,59 1,-13-2,39 11,26 3,-119-15,57 13,-61-10,77 6,-97-12,40 0,85 12,53 33,-192-44,26 4,-1-1,1-1,33-1,-28-2,62 11,-38-3,0-3,104-2,20 1,-63 13,-82-10,70 5,614-11,-347-5,210 3,-531-3,0-3,107-25,-106 18,1 2,93-5,30 19,106-5,-173-17,-74 11,55-3,109-14,-164 18,-3 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07T07:59:47.951"/>
    </inkml:context>
    <inkml:brush xml:id="br0">
      <inkml:brushProperty name="width" value="0.3" units="cm"/>
      <inkml:brushProperty name="height" value="0.6" units="cm"/>
      <inkml:brushProperty name="color" value="#FF2500"/>
      <inkml:brushProperty name="tip" value="rectangle"/>
      <inkml:brushProperty name="rasterOp" value="maskPen"/>
      <inkml:brushProperty name="ignorePressure" value="1"/>
    </inkml:brush>
  </inkml:definitions>
  <inkml:trace contextRef="#ctx0" brushRef="#br0">0 0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fr-FR"/>
              <a:t>Modifiez le style du titre</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5A14B202-94FB-0944-A5DE-BA22E39E1A41}" type="datetimeFigureOut">
              <a:rPr lang="fr-FR" smtClean="0"/>
              <a:t>24/06/2026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E90FF21-154E-6C4E-A26B-048BAEECF03E}" type="slidenum">
              <a:rPr lang="fr-FR" smtClean="0"/>
              <a:t>‹N°›</a:t>
            </a:fld>
            <a:endParaRPr lang="fr-FR"/>
          </a:p>
        </p:txBody>
      </p:sp>
    </p:spTree>
    <p:extLst>
      <p:ext uri="{BB962C8B-B14F-4D97-AF65-F5344CB8AC3E}">
        <p14:creationId xmlns:p14="http://schemas.microsoft.com/office/powerpoint/2010/main" val="3528402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A14B202-94FB-0944-A5DE-BA22E39E1A41}" type="datetimeFigureOut">
              <a:rPr lang="fr-FR" smtClean="0"/>
              <a:t>24/06/2026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E90FF21-154E-6C4E-A26B-048BAEECF03E}" type="slidenum">
              <a:rPr lang="fr-FR" smtClean="0"/>
              <a:t>‹N°›</a:t>
            </a:fld>
            <a:endParaRPr lang="fr-FR"/>
          </a:p>
        </p:txBody>
      </p:sp>
    </p:spTree>
    <p:extLst>
      <p:ext uri="{BB962C8B-B14F-4D97-AF65-F5344CB8AC3E}">
        <p14:creationId xmlns:p14="http://schemas.microsoft.com/office/powerpoint/2010/main" val="2646889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A14B202-94FB-0944-A5DE-BA22E39E1A41}" type="datetimeFigureOut">
              <a:rPr lang="fr-FR" smtClean="0"/>
              <a:t>24/06/2026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E90FF21-154E-6C4E-A26B-048BAEECF03E}" type="slidenum">
              <a:rPr lang="fr-FR" smtClean="0"/>
              <a:t>‹N°›</a:t>
            </a:fld>
            <a:endParaRPr lang="fr-FR"/>
          </a:p>
        </p:txBody>
      </p:sp>
    </p:spTree>
    <p:extLst>
      <p:ext uri="{BB962C8B-B14F-4D97-AF65-F5344CB8AC3E}">
        <p14:creationId xmlns:p14="http://schemas.microsoft.com/office/powerpoint/2010/main" val="180950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A14B202-94FB-0944-A5DE-BA22E39E1A41}" type="datetimeFigureOut">
              <a:rPr lang="fr-FR" smtClean="0"/>
              <a:t>24/06/2026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E90FF21-154E-6C4E-A26B-048BAEECF03E}" type="slidenum">
              <a:rPr lang="fr-FR" smtClean="0"/>
              <a:t>‹N°›</a:t>
            </a:fld>
            <a:endParaRPr lang="fr-FR"/>
          </a:p>
        </p:txBody>
      </p:sp>
    </p:spTree>
    <p:extLst>
      <p:ext uri="{BB962C8B-B14F-4D97-AF65-F5344CB8AC3E}">
        <p14:creationId xmlns:p14="http://schemas.microsoft.com/office/powerpoint/2010/main" val="277725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fr-FR"/>
              <a:t>Modifiez le style du titre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A14B202-94FB-0944-A5DE-BA22E39E1A41}" type="datetimeFigureOut">
              <a:rPr lang="fr-FR" smtClean="0"/>
              <a:t>24/06/2026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E90FF21-154E-6C4E-A26B-048BAEECF03E}" type="slidenum">
              <a:rPr lang="fr-FR" smtClean="0"/>
              <a:t>‹N°›</a:t>
            </a:fld>
            <a:endParaRPr lang="fr-FR"/>
          </a:p>
        </p:txBody>
      </p:sp>
    </p:spTree>
    <p:extLst>
      <p:ext uri="{BB962C8B-B14F-4D97-AF65-F5344CB8AC3E}">
        <p14:creationId xmlns:p14="http://schemas.microsoft.com/office/powerpoint/2010/main" val="1002973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A14B202-94FB-0944-A5DE-BA22E39E1A41}" type="datetimeFigureOut">
              <a:rPr lang="fr-FR" smtClean="0"/>
              <a:t>24/06/2026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E90FF21-154E-6C4E-A26B-048BAEECF03E}" type="slidenum">
              <a:rPr lang="fr-FR" smtClean="0"/>
              <a:t>‹N°›</a:t>
            </a:fld>
            <a:endParaRPr lang="fr-FR"/>
          </a:p>
        </p:txBody>
      </p:sp>
    </p:spTree>
    <p:extLst>
      <p:ext uri="{BB962C8B-B14F-4D97-AF65-F5344CB8AC3E}">
        <p14:creationId xmlns:p14="http://schemas.microsoft.com/office/powerpoint/2010/main" val="2288753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fr-FR"/>
              <a:t>Modifiez le style du titre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Cliquez pour modifier les styles du texte du masque</a:t>
            </a:r>
          </a:p>
        </p:txBody>
      </p:sp>
      <p:sp>
        <p:nvSpPr>
          <p:cNvPr id="4" name="Content Placeholder 3"/>
          <p:cNvSpPr>
            <a:spLocks noGrp="1"/>
          </p:cNvSpPr>
          <p:nvPr>
            <p:ph sz="half" idx="2"/>
          </p:nvPr>
        </p:nvSpPr>
        <p:spPr>
          <a:xfrm>
            <a:off x="520713" y="3905482"/>
            <a:ext cx="3198096"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Cliquez pour modifier les styles du texte du masque</a:t>
            </a:r>
          </a:p>
        </p:txBody>
      </p:sp>
      <p:sp>
        <p:nvSpPr>
          <p:cNvPr id="6" name="Content Placeholder 5"/>
          <p:cNvSpPr>
            <a:spLocks noGrp="1"/>
          </p:cNvSpPr>
          <p:nvPr>
            <p:ph sz="quarter" idx="4"/>
          </p:nvPr>
        </p:nvSpPr>
        <p:spPr>
          <a:xfrm>
            <a:off x="3827086" y="3905482"/>
            <a:ext cx="3213847"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A14B202-94FB-0944-A5DE-BA22E39E1A41}" type="datetimeFigureOut">
              <a:rPr lang="fr-FR" smtClean="0"/>
              <a:t>24/06/2026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E90FF21-154E-6C4E-A26B-048BAEECF03E}" type="slidenum">
              <a:rPr lang="fr-FR" smtClean="0"/>
              <a:t>‹N°›</a:t>
            </a:fld>
            <a:endParaRPr lang="fr-FR"/>
          </a:p>
        </p:txBody>
      </p:sp>
    </p:spTree>
    <p:extLst>
      <p:ext uri="{BB962C8B-B14F-4D97-AF65-F5344CB8AC3E}">
        <p14:creationId xmlns:p14="http://schemas.microsoft.com/office/powerpoint/2010/main" val="1483573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5A14B202-94FB-0944-A5DE-BA22E39E1A41}" type="datetimeFigureOut">
              <a:rPr lang="fr-FR" smtClean="0"/>
              <a:t>24/06/2026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E90FF21-154E-6C4E-A26B-048BAEECF03E}" type="slidenum">
              <a:rPr lang="fr-FR" smtClean="0"/>
              <a:t>‹N°›</a:t>
            </a:fld>
            <a:endParaRPr lang="fr-FR"/>
          </a:p>
        </p:txBody>
      </p:sp>
    </p:spTree>
    <p:extLst>
      <p:ext uri="{BB962C8B-B14F-4D97-AF65-F5344CB8AC3E}">
        <p14:creationId xmlns:p14="http://schemas.microsoft.com/office/powerpoint/2010/main" val="3450766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14B202-94FB-0944-A5DE-BA22E39E1A41}" type="datetimeFigureOut">
              <a:rPr lang="fr-FR" smtClean="0"/>
              <a:t>24/06/2026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E90FF21-154E-6C4E-A26B-048BAEECF03E}" type="slidenum">
              <a:rPr lang="fr-FR" smtClean="0"/>
              <a:t>‹N°›</a:t>
            </a:fld>
            <a:endParaRPr lang="fr-FR"/>
          </a:p>
        </p:txBody>
      </p:sp>
    </p:spTree>
    <p:extLst>
      <p:ext uri="{BB962C8B-B14F-4D97-AF65-F5344CB8AC3E}">
        <p14:creationId xmlns:p14="http://schemas.microsoft.com/office/powerpoint/2010/main" val="1607876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A14B202-94FB-0944-A5DE-BA22E39E1A41}" type="datetimeFigureOut">
              <a:rPr lang="fr-FR" smtClean="0"/>
              <a:t>24/06/2026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E90FF21-154E-6C4E-A26B-048BAEECF03E}" type="slidenum">
              <a:rPr lang="fr-FR" smtClean="0"/>
              <a:t>‹N°›</a:t>
            </a:fld>
            <a:endParaRPr lang="fr-FR"/>
          </a:p>
        </p:txBody>
      </p:sp>
    </p:spTree>
    <p:extLst>
      <p:ext uri="{BB962C8B-B14F-4D97-AF65-F5344CB8AC3E}">
        <p14:creationId xmlns:p14="http://schemas.microsoft.com/office/powerpoint/2010/main" val="3638716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fr-FR"/>
              <a:t>Cliquez sur l'icône pour ajouter une image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A14B202-94FB-0944-A5DE-BA22E39E1A41}" type="datetimeFigureOut">
              <a:rPr lang="fr-FR" smtClean="0"/>
              <a:t>24/06/2026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E90FF21-154E-6C4E-A26B-048BAEECF03E}" type="slidenum">
              <a:rPr lang="fr-FR" smtClean="0"/>
              <a:t>‹N°›</a:t>
            </a:fld>
            <a:endParaRPr lang="fr-FR"/>
          </a:p>
        </p:txBody>
      </p:sp>
    </p:spTree>
    <p:extLst>
      <p:ext uri="{BB962C8B-B14F-4D97-AF65-F5344CB8AC3E}">
        <p14:creationId xmlns:p14="http://schemas.microsoft.com/office/powerpoint/2010/main" val="4245310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5A14B202-94FB-0944-A5DE-BA22E39E1A41}" type="datetimeFigureOut">
              <a:rPr lang="fr-FR" smtClean="0"/>
              <a:t>24/06/2026</a:t>
            </a:fld>
            <a:endParaRPr lang="fr-FR"/>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6E90FF21-154E-6C4E-A26B-048BAEECF03E}" type="slidenum">
              <a:rPr lang="fr-FR" smtClean="0"/>
              <a:t>‹N°›</a:t>
            </a:fld>
            <a:endParaRPr lang="fr-FR"/>
          </a:p>
        </p:txBody>
      </p:sp>
    </p:spTree>
    <p:extLst>
      <p:ext uri="{BB962C8B-B14F-4D97-AF65-F5344CB8AC3E}">
        <p14:creationId xmlns:p14="http://schemas.microsoft.com/office/powerpoint/2010/main" val="16508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9.png"/><Relationship Id="rId4" Type="http://schemas.openxmlformats.org/officeDocument/2006/relationships/image" Target="../media/image3.emf"/><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20.jpeg"/><Relationship Id="rId4" Type="http://schemas.openxmlformats.org/officeDocument/2006/relationships/image" Target="../media/image3.emf"/><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21.png"/><Relationship Id="rId4" Type="http://schemas.openxmlformats.org/officeDocument/2006/relationships/image" Target="../media/image3.emf"/><Relationship Id="rId9"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22.JPG"/><Relationship Id="rId4" Type="http://schemas.openxmlformats.org/officeDocument/2006/relationships/image" Target="../media/image3.emf"/><Relationship Id="rId9"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23.png"/><Relationship Id="rId4" Type="http://schemas.openxmlformats.org/officeDocument/2006/relationships/image" Target="../media/image3.emf"/><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24.png"/><Relationship Id="rId4" Type="http://schemas.openxmlformats.org/officeDocument/2006/relationships/image" Target="../media/image3.emf"/><Relationship Id="rId9"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25.png"/><Relationship Id="rId4" Type="http://schemas.openxmlformats.org/officeDocument/2006/relationships/image" Target="../media/image3.emf"/><Relationship Id="rId9"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26.jpeg"/><Relationship Id="rId4" Type="http://schemas.openxmlformats.org/officeDocument/2006/relationships/image" Target="../media/image3.emf"/><Relationship Id="rId9" Type="http://schemas.openxmlformats.org/officeDocument/2006/relationships/image" Target="../media/image9.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27.jpeg"/><Relationship Id="rId4" Type="http://schemas.openxmlformats.org/officeDocument/2006/relationships/image" Target="../media/image3.emf"/><Relationship Id="rId9"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28.jpeg"/><Relationship Id="rId4" Type="http://schemas.openxmlformats.org/officeDocument/2006/relationships/image" Target="../media/image3.emf"/><Relationship Id="rId9"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29.jpeg"/><Relationship Id="rId4" Type="http://schemas.openxmlformats.org/officeDocument/2006/relationships/image" Target="../media/image3.emf"/><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4" Type="http://schemas.openxmlformats.org/officeDocument/2006/relationships/image" Target="../media/image3.emf"/><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30.jpg"/><Relationship Id="rId4" Type="http://schemas.openxmlformats.org/officeDocument/2006/relationships/image" Target="../media/image3.emf"/><Relationship Id="rId9" Type="http://schemas.openxmlformats.org/officeDocument/2006/relationships/image" Target="../media/image9.png"/></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31.png"/><Relationship Id="rId4" Type="http://schemas.openxmlformats.org/officeDocument/2006/relationships/image" Target="../media/image3.emf"/><Relationship Id="rId9"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32.jpeg"/><Relationship Id="rId4" Type="http://schemas.openxmlformats.org/officeDocument/2006/relationships/image" Target="../media/image3.emf"/><Relationship Id="rId9" Type="http://schemas.openxmlformats.org/officeDocument/2006/relationships/image" Target="../media/image9.png"/></Relationships>
</file>

<file path=ppt/slides/_rels/slide2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33.png"/><Relationship Id="rId4" Type="http://schemas.openxmlformats.org/officeDocument/2006/relationships/image" Target="../media/image3.emf"/><Relationship Id="rId9" Type="http://schemas.openxmlformats.org/officeDocument/2006/relationships/image" Target="../media/image9.png"/></Relationships>
</file>

<file path=ppt/slides/_rels/slide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34.jpeg"/><Relationship Id="rId4" Type="http://schemas.openxmlformats.org/officeDocument/2006/relationships/image" Target="../media/image3.emf"/><Relationship Id="rId9" Type="http://schemas.openxmlformats.org/officeDocument/2006/relationships/image" Target="../media/image9.png"/></Relationships>
</file>

<file path=ppt/slides/_rels/slide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35.jpeg"/><Relationship Id="rId4" Type="http://schemas.openxmlformats.org/officeDocument/2006/relationships/image" Target="../media/image3.emf"/><Relationship Id="rId9" Type="http://schemas.openxmlformats.org/officeDocument/2006/relationships/image" Target="../media/image9.pn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36.jpeg"/><Relationship Id="rId4" Type="http://schemas.openxmlformats.org/officeDocument/2006/relationships/image" Target="../media/image3.emf"/><Relationship Id="rId9" Type="http://schemas.openxmlformats.org/officeDocument/2006/relationships/image" Target="../media/image9.png"/></Relationships>
</file>

<file path=ppt/slides/_rels/slide2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37.png"/><Relationship Id="rId4" Type="http://schemas.openxmlformats.org/officeDocument/2006/relationships/image" Target="../media/image3.emf"/><Relationship Id="rId9" Type="http://schemas.openxmlformats.org/officeDocument/2006/relationships/image" Target="../media/image9.png"/></Relationships>
</file>

<file path=ppt/slides/_rels/slide2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38.jpeg"/><Relationship Id="rId4" Type="http://schemas.openxmlformats.org/officeDocument/2006/relationships/image" Target="../media/image3.emf"/><Relationship Id="rId9" Type="http://schemas.openxmlformats.org/officeDocument/2006/relationships/image" Target="../media/image9.png"/></Relationships>
</file>

<file path=ppt/slides/_rels/slide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39.jpeg"/><Relationship Id="rId4" Type="http://schemas.openxmlformats.org/officeDocument/2006/relationships/image" Target="../media/image3.emf"/><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10.png"/><Relationship Id="rId4" Type="http://schemas.openxmlformats.org/officeDocument/2006/relationships/image" Target="../media/image3.emf"/><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40.jpg"/><Relationship Id="rId4" Type="http://schemas.openxmlformats.org/officeDocument/2006/relationships/image" Target="../media/image3.emf"/><Relationship Id="rId9" Type="http://schemas.openxmlformats.org/officeDocument/2006/relationships/image" Target="../media/image9.png"/></Relationships>
</file>

<file path=ppt/slides/_rels/slide3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41.jpg"/><Relationship Id="rId4" Type="http://schemas.openxmlformats.org/officeDocument/2006/relationships/image" Target="../media/image3.emf"/><Relationship Id="rId9" Type="http://schemas.openxmlformats.org/officeDocument/2006/relationships/image" Target="../media/image9.png"/></Relationships>
</file>

<file path=ppt/slides/_rels/slide3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42.jpg"/><Relationship Id="rId4" Type="http://schemas.openxmlformats.org/officeDocument/2006/relationships/image" Target="../media/image3.emf"/><Relationship Id="rId9" Type="http://schemas.openxmlformats.org/officeDocument/2006/relationships/image" Target="../media/image9.png"/></Relationships>
</file>

<file path=ppt/slides/_rels/slide3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43.png"/><Relationship Id="rId4" Type="http://schemas.openxmlformats.org/officeDocument/2006/relationships/image" Target="../media/image3.emf"/><Relationship Id="rId9" Type="http://schemas.openxmlformats.org/officeDocument/2006/relationships/image" Target="../media/image9.png"/></Relationships>
</file>

<file path=ppt/slides/_rels/slide3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44.png"/><Relationship Id="rId4" Type="http://schemas.openxmlformats.org/officeDocument/2006/relationships/image" Target="../media/image3.emf"/><Relationship Id="rId9" Type="http://schemas.openxmlformats.org/officeDocument/2006/relationships/image" Target="../media/image9.png"/></Relationships>
</file>

<file path=ppt/slides/_rels/slide3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45.jpeg"/><Relationship Id="rId4" Type="http://schemas.openxmlformats.org/officeDocument/2006/relationships/image" Target="../media/image3.emf"/><Relationship Id="rId9" Type="http://schemas.openxmlformats.org/officeDocument/2006/relationships/image" Target="../media/image9.png"/></Relationships>
</file>

<file path=ppt/slides/_rels/slide3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46.jpeg"/><Relationship Id="rId4" Type="http://schemas.openxmlformats.org/officeDocument/2006/relationships/image" Target="../media/image3.emf"/><Relationship Id="rId9" Type="http://schemas.openxmlformats.org/officeDocument/2006/relationships/image" Target="../media/image9.png"/></Relationships>
</file>

<file path=ppt/slides/_rels/slide3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47.jpeg"/><Relationship Id="rId4" Type="http://schemas.openxmlformats.org/officeDocument/2006/relationships/image" Target="../media/image3.emf"/><Relationship Id="rId9" Type="http://schemas.openxmlformats.org/officeDocument/2006/relationships/image" Target="../media/image9.png"/></Relationships>
</file>

<file path=ppt/slides/_rels/slide3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48.jpeg"/><Relationship Id="rId4" Type="http://schemas.openxmlformats.org/officeDocument/2006/relationships/image" Target="../media/image3.emf"/><Relationship Id="rId9" Type="http://schemas.openxmlformats.org/officeDocument/2006/relationships/image" Target="../media/image9.png"/></Relationships>
</file>

<file path=ppt/slides/_rels/slide39.xml.rels><?xml version="1.0" encoding="UTF-8" standalone="yes"?>
<Relationships xmlns="http://schemas.openxmlformats.org/package/2006/relationships"><Relationship Id="rId8" Type="http://schemas.openxmlformats.org/officeDocument/2006/relationships/hyperlink" Target="mailto:accueil@centresocial-laguerche.com" TargetMode="External"/><Relationship Id="rId13" Type="http://schemas.openxmlformats.org/officeDocument/2006/relationships/image" Target="../media/image48.emf"/><Relationship Id="rId3" Type="http://schemas.openxmlformats.org/officeDocument/2006/relationships/image" Target="../media/image3.emf"/><Relationship Id="rId7" Type="http://schemas.openxmlformats.org/officeDocument/2006/relationships/image" Target="../media/image7.png"/><Relationship Id="rId12" Type="http://schemas.openxmlformats.org/officeDocument/2006/relationships/customXml" Target="../ink/ink2.xml"/><Relationship Id="rId2" Type="http://schemas.openxmlformats.org/officeDocument/2006/relationships/image" Target="../media/image49.emf"/><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47.emf"/><Relationship Id="rId5" Type="http://schemas.openxmlformats.org/officeDocument/2006/relationships/image" Target="../media/image5.jpg"/><Relationship Id="rId15" Type="http://schemas.openxmlformats.org/officeDocument/2006/relationships/image" Target="../media/image49.png"/><Relationship Id="rId10" Type="http://schemas.openxmlformats.org/officeDocument/2006/relationships/customXml" Target="../ink/ink1.xml"/><Relationship Id="rId4" Type="http://schemas.openxmlformats.org/officeDocument/2006/relationships/image" Target="../media/image4.emf"/><Relationship Id="rId9" Type="http://schemas.openxmlformats.org/officeDocument/2006/relationships/image" Target="../media/image50.jpeg"/><Relationship Id="rId14" Type="http://schemas.openxmlformats.org/officeDocument/2006/relationships/customXml" Target="../ink/ink3.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11.png"/><Relationship Id="rId4" Type="http://schemas.openxmlformats.org/officeDocument/2006/relationships/image" Target="../media/image3.emf"/><Relationship Id="rId9"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emf"/><Relationship Id="rId7" Type="http://schemas.openxmlformats.org/officeDocument/2006/relationships/hyperlink" Target="mailto:accueil@centresocial-laguerche.com" TargetMode="External"/><Relationship Id="rId2"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11" Type="http://schemas.openxmlformats.org/officeDocument/2006/relationships/image" Target="../media/image13.jpeg"/><Relationship Id="rId5" Type="http://schemas.openxmlformats.org/officeDocument/2006/relationships/image" Target="../media/image4.emf"/><Relationship Id="rId10" Type="http://schemas.openxmlformats.org/officeDocument/2006/relationships/image" Target="../media/image12.png"/><Relationship Id="rId4" Type="http://schemas.openxmlformats.org/officeDocument/2006/relationships/image" Target="../media/image3.emf"/><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11" Type="http://schemas.openxmlformats.org/officeDocument/2006/relationships/image" Target="../media/image15.jpeg"/><Relationship Id="rId5" Type="http://schemas.openxmlformats.org/officeDocument/2006/relationships/image" Target="../media/image4.emf"/><Relationship Id="rId10" Type="http://schemas.openxmlformats.org/officeDocument/2006/relationships/image" Target="../media/image14.jpg"/><Relationship Id="rId4" Type="http://schemas.openxmlformats.org/officeDocument/2006/relationships/image" Target="../media/image3.emf"/><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11" Type="http://schemas.openxmlformats.org/officeDocument/2006/relationships/image" Target="../media/image17.jpeg"/><Relationship Id="rId5" Type="http://schemas.openxmlformats.org/officeDocument/2006/relationships/image" Target="../media/image4.emf"/><Relationship Id="rId10" Type="http://schemas.openxmlformats.org/officeDocument/2006/relationships/image" Target="../media/image16.png"/><Relationship Id="rId4" Type="http://schemas.openxmlformats.org/officeDocument/2006/relationships/image" Target="../media/image3.emf"/><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18.png"/><Relationship Id="rId4" Type="http://schemas.openxmlformats.org/officeDocument/2006/relationships/image" Target="../media/image3.emf"/><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emf"/><Relationship Id="rId10" Type="http://schemas.openxmlformats.org/officeDocument/2006/relationships/image" Target="../media/image19.png"/><Relationship Id="rId4" Type="http://schemas.openxmlformats.org/officeDocument/2006/relationships/image" Target="../media/image3.emf"/><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1587" y="1119"/>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7" y="331623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587" y="2706635"/>
            <a:ext cx="7560000" cy="1221379"/>
          </a:xfrm>
          <a:prstGeom prst="rect">
            <a:avLst/>
          </a:prstGeom>
          <a:ln>
            <a:noFill/>
          </a:ln>
        </p:spPr>
      </p:pic>
      <p:sp>
        <p:nvSpPr>
          <p:cNvPr id="7" name="Rectangle 6">
            <a:extLst>
              <a:ext uri="{FF2B5EF4-FFF2-40B4-BE49-F238E27FC236}">
                <a16:creationId xmlns:a16="http://schemas.microsoft.com/office/drawing/2014/main" id="{3AA5D3F2-2CC8-9248-8901-D586823F5A16}"/>
              </a:ext>
            </a:extLst>
          </p:cNvPr>
          <p:cNvSpPr/>
          <p:nvPr/>
        </p:nvSpPr>
        <p:spPr>
          <a:xfrm>
            <a:off x="2768309" y="506871"/>
            <a:ext cx="4410823" cy="2123658"/>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Catalogue </a:t>
            </a:r>
          </a:p>
          <a:p>
            <a:pPr algn="ctr"/>
            <a:r>
              <a:rPr lang="fr-FR" sz="6600" b="1" dirty="0">
                <a:solidFill>
                  <a:schemeClr val="bg1"/>
                </a:solidFill>
                <a:latin typeface="Avenir Black" panose="02000503020000020003" pitchFamily="2" charset="0"/>
              </a:rPr>
              <a:t>Grands Jeux</a:t>
            </a:r>
          </a:p>
        </p:txBody>
      </p:sp>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5" name="Image 4">
            <a:extLst>
              <a:ext uri="{FF2B5EF4-FFF2-40B4-BE49-F238E27FC236}">
                <a16:creationId xmlns:a16="http://schemas.microsoft.com/office/drawing/2014/main" id="{A4D391F9-C369-471D-9CD4-DEA3600C891E}"/>
              </a:ext>
            </a:extLst>
          </p:cNvPr>
          <p:cNvPicPr>
            <a:picLocks noChangeAspect="1"/>
          </p:cNvPicPr>
          <p:nvPr/>
        </p:nvPicPr>
        <p:blipFill>
          <a:blip r:embed="rId9"/>
          <a:stretch>
            <a:fillRect/>
          </a:stretch>
        </p:blipFill>
        <p:spPr>
          <a:xfrm rot="21385936">
            <a:off x="1560395" y="3704780"/>
            <a:ext cx="4655441" cy="5650013"/>
          </a:xfrm>
          <a:prstGeom prst="rect">
            <a:avLst/>
          </a:prstGeom>
          <a:ln>
            <a:noFill/>
          </a:ln>
          <a:effectLst>
            <a:softEdge rad="112500"/>
          </a:effectLst>
        </p:spPr>
      </p:pic>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10"/>
          <a:stretch>
            <a:fillRect/>
          </a:stretch>
        </p:blipFill>
        <p:spPr>
          <a:xfrm>
            <a:off x="-30941" y="-35835"/>
            <a:ext cx="3177065" cy="2088000"/>
          </a:xfrm>
          <a:prstGeom prst="rect">
            <a:avLst/>
          </a:prstGeom>
        </p:spPr>
      </p:pic>
    </p:spTree>
    <p:extLst>
      <p:ext uri="{BB962C8B-B14F-4D97-AF65-F5344CB8AC3E}">
        <p14:creationId xmlns:p14="http://schemas.microsoft.com/office/powerpoint/2010/main" val="299532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1587" y="1119"/>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7" y="3238308"/>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l">
              <a:spcBef>
                <a:spcPts val="0"/>
              </a:spcBef>
              <a:spcAft>
                <a:spcPts val="0"/>
              </a:spcAft>
            </a:pPr>
            <a:endParaRPr lang="fr-FR" sz="1800" kern="1400" dirty="0">
              <a:ln>
                <a:noFill/>
              </a:ln>
              <a:solidFill>
                <a:srgbClr val="000000"/>
              </a:solidFill>
              <a:effectLst/>
              <a:latin typeface="Times New Roman" panose="02020603050405020304" pitchFamily="18"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35835"/>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929473" y="1792582"/>
            <a:ext cx="5937587"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Chamboule-tout</a:t>
            </a:r>
          </a:p>
        </p:txBody>
      </p:sp>
      <p:pic>
        <p:nvPicPr>
          <p:cNvPr id="6146" name="Picture 2">
            <a:extLst>
              <a:ext uri="{FF2B5EF4-FFF2-40B4-BE49-F238E27FC236}">
                <a16:creationId xmlns:a16="http://schemas.microsoft.com/office/drawing/2014/main" id="{2FE09E21-3EB9-4971-BFEB-5EDB5AB271A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28114" y="267368"/>
            <a:ext cx="1802543" cy="135234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16" name="ZoneTexte 15">
            <a:extLst>
              <a:ext uri="{FF2B5EF4-FFF2-40B4-BE49-F238E27FC236}">
                <a16:creationId xmlns:a16="http://schemas.microsoft.com/office/drawing/2014/main" id="{BD90211E-8650-4997-A0F3-CEAB06665F94}"/>
              </a:ext>
            </a:extLst>
          </p:cNvPr>
          <p:cNvSpPr txBox="1"/>
          <p:nvPr/>
        </p:nvSpPr>
        <p:spPr>
          <a:xfrm>
            <a:off x="696750" y="5107282"/>
            <a:ext cx="6162674" cy="2308324"/>
          </a:xfrm>
          <a:prstGeom prst="rect">
            <a:avLst/>
          </a:prstGeom>
          <a:noFill/>
        </p:spPr>
        <p:txBody>
          <a:bodyPr wrap="square">
            <a:spAutoFit/>
          </a:bodyPr>
          <a:lstStyle/>
          <a:p>
            <a:pPr marL="0" marR="0" indent="0" algn="l">
              <a:spcBef>
                <a:spcPts val="0"/>
              </a:spcBef>
              <a:spcAft>
                <a:spcPts val="0"/>
              </a:spcAft>
            </a:pPr>
            <a:r>
              <a:rPr lang="fr-FR" sz="1200" b="1" kern="1400" dirty="0">
                <a:ln>
                  <a:noFill/>
                </a:ln>
                <a:solidFill>
                  <a:srgbClr val="000000"/>
                </a:solidFill>
                <a:effectLst/>
                <a:latin typeface="Times New Roman" panose="02020603050405020304" pitchFamily="18" charset="0"/>
              </a:rPr>
              <a:t>Contenu :  </a:t>
            </a:r>
            <a:r>
              <a:rPr lang="fr-FR" sz="1200" kern="1400" dirty="0">
                <a:ln>
                  <a:noFill/>
                </a:ln>
                <a:solidFill>
                  <a:srgbClr val="000000"/>
                </a:solidFill>
                <a:effectLst/>
                <a:latin typeface="Times New Roman" panose="02020603050405020304" pitchFamily="18" charset="0"/>
              </a:rPr>
              <a:t>10 grosses boîtes, 5 chaussettes</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b="1" kern="1400" dirty="0">
                <a:ln>
                  <a:noFill/>
                </a:ln>
                <a:solidFill>
                  <a:srgbClr val="000000"/>
                </a:solidFill>
                <a:effectLst/>
                <a:latin typeface="Times New Roman" panose="02020603050405020304" pitchFamily="18" charset="0"/>
              </a:rPr>
              <a:t>Historique : </a:t>
            </a:r>
            <a:r>
              <a:rPr lang="fr-FR" sz="1200" kern="1400" dirty="0">
                <a:ln>
                  <a:noFill/>
                </a:ln>
                <a:solidFill>
                  <a:srgbClr val="000000"/>
                </a:solidFill>
                <a:effectLst/>
                <a:latin typeface="Times New Roman" panose="02020603050405020304" pitchFamily="18" charset="0"/>
              </a:rPr>
              <a:t>Le chamboule-tout est un jeu d'adresse européen datant du Moyen Âge. Il est encore pratiqué lors des foires et fêtes populaires.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b="1" kern="1400" dirty="0">
                <a:ln>
                  <a:noFill/>
                </a:ln>
                <a:solidFill>
                  <a:srgbClr val="000000"/>
                </a:solidFill>
                <a:effectLst/>
                <a:latin typeface="Times New Roman" panose="02020603050405020304" pitchFamily="18" charset="0"/>
              </a:rPr>
              <a:t>Règle du jeu :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Le jeu consiste à viser avec une balle un empilement de boites qui doivent tomber du support sur lequel elles reposent. Chaque joueur peut soit :</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 devoir renverser un maximum de boites avec un nombre de balles donné ; on compte alors le nombre de boites renversées pour établir le score. </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 ou l'ensemble des boites en un nombre de balles minimum ; on compte alors le nombre de balles lancées</a:t>
            </a:r>
          </a:p>
        </p:txBody>
      </p:sp>
    </p:spTree>
    <p:extLst>
      <p:ext uri="{BB962C8B-B14F-4D97-AF65-F5344CB8AC3E}">
        <p14:creationId xmlns:p14="http://schemas.microsoft.com/office/powerpoint/2010/main" val="10097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7" y="3238308"/>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endParaRPr lang="fr-FR" sz="1000" kern="1400" dirty="0">
              <a:ln>
                <a:noFill/>
              </a:ln>
              <a:solidFill>
                <a:srgbClr val="000000"/>
              </a:solidFill>
              <a:effectLst/>
              <a:latin typeface="Times New Roman" panose="02020603050405020304" pitchFamily="18"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2477284" y="1227645"/>
            <a:ext cx="2727670"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Reversi</a:t>
            </a:r>
          </a:p>
        </p:txBody>
      </p:sp>
      <p:pic>
        <p:nvPicPr>
          <p:cNvPr id="2" name="Image 1">
            <a:extLst>
              <a:ext uri="{FF2B5EF4-FFF2-40B4-BE49-F238E27FC236}">
                <a16:creationId xmlns:a16="http://schemas.microsoft.com/office/drawing/2014/main" id="{906439B4-B072-48AD-AD84-88EEA909D2AD}"/>
              </a:ext>
            </a:extLst>
          </p:cNvPr>
          <p:cNvPicPr>
            <a:picLocks noChangeAspect="1"/>
          </p:cNvPicPr>
          <p:nvPr/>
        </p:nvPicPr>
        <p:blipFill>
          <a:blip r:embed="rId10"/>
          <a:stretch>
            <a:fillRect/>
          </a:stretch>
        </p:blipFill>
        <p:spPr>
          <a:xfrm>
            <a:off x="5647758" y="458720"/>
            <a:ext cx="1615729" cy="142564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6" name="ZoneTexte 15">
            <a:extLst>
              <a:ext uri="{FF2B5EF4-FFF2-40B4-BE49-F238E27FC236}">
                <a16:creationId xmlns:a16="http://schemas.microsoft.com/office/drawing/2014/main" id="{1AA0AD5C-5E0F-4076-A072-5231B8080284}"/>
              </a:ext>
            </a:extLst>
          </p:cNvPr>
          <p:cNvSpPr txBox="1"/>
          <p:nvPr/>
        </p:nvSpPr>
        <p:spPr>
          <a:xfrm>
            <a:off x="359403" y="4510920"/>
            <a:ext cx="6840868" cy="5016758"/>
          </a:xfrm>
          <a:prstGeom prst="rect">
            <a:avLst/>
          </a:prstGeom>
          <a:noFill/>
        </p:spPr>
        <p:txBody>
          <a:bodyPr wrap="square">
            <a:spAutoFit/>
          </a:bodyPr>
          <a:lstStyle/>
          <a:p>
            <a:pPr marL="0" marR="0" indent="0" algn="just">
              <a:spcBef>
                <a:spcPts val="0"/>
              </a:spcBef>
              <a:spcAft>
                <a:spcPts val="0"/>
              </a:spcAft>
            </a:pPr>
            <a:r>
              <a:rPr lang="fr-FR" sz="1000" b="1" kern="1400" dirty="0">
                <a:ln>
                  <a:noFill/>
                </a:ln>
                <a:solidFill>
                  <a:srgbClr val="000000"/>
                </a:solidFill>
                <a:effectLst/>
                <a:latin typeface="Times New Roman" panose="02020603050405020304" pitchFamily="18" charset="0"/>
              </a:rPr>
              <a:t>La marche des pièces</a:t>
            </a:r>
            <a:endParaRPr lang="fr-FR" sz="10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1- Il existe 2 types de pièces : les pions et les dames</a:t>
            </a: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2- </a:t>
            </a:r>
            <a:r>
              <a:rPr lang="fr-FR" sz="1000" b="1" kern="1400" dirty="0">
                <a:ln>
                  <a:noFill/>
                </a:ln>
                <a:solidFill>
                  <a:srgbClr val="000000"/>
                </a:solidFill>
                <a:effectLst/>
                <a:latin typeface="Times New Roman" panose="02020603050405020304" pitchFamily="18" charset="0"/>
              </a:rPr>
              <a:t>Le premier coup est toujours joué par les blancs.</a:t>
            </a:r>
            <a:endParaRPr lang="fr-FR" sz="10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3- Un pion se déplace vers l’avant, en diagonale, sur une case libre de la rangée suivante. </a:t>
            </a:r>
            <a:r>
              <a:rPr lang="fr-FR" sz="1000" i="1" kern="1400" dirty="0">
                <a:ln>
                  <a:noFill/>
                </a:ln>
                <a:solidFill>
                  <a:srgbClr val="000000"/>
                </a:solidFill>
                <a:effectLst/>
                <a:latin typeface="Times New Roman" panose="02020603050405020304" pitchFamily="18" charset="0"/>
              </a:rPr>
              <a:t>( f ig.1)</a:t>
            </a:r>
            <a:endParaRPr lang="fr-FR" sz="10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4- Lorsqu’il atteint la dernière rangée, le pion devient dame. </a:t>
            </a: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5- Une dame doit attendre que l’adversaire ait joué au moins une fois avant d’entrer en action. </a:t>
            </a: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6- Une dame se déplace en arrière ou en avant sur les cases libres et successives de la diagonale qu’elle occupe. Elle peut donc se poser, au-delà de cases libres, sur une case éloignée.</a:t>
            </a: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7- Pour un joueur à qui c’est le tour de jouer, le fait de toucher une de ses pièces jouables implique l’obligation de jouer cette pièce, pour autant que cela est possible. « Toucher, c’est jouer »</a:t>
            </a: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8– Tant qu’une pièce touchée ou en cours de déplacement n’a pas été lâchée, il est permis de la poser sur une autre case. </a:t>
            </a:r>
          </a:p>
          <a:p>
            <a:pPr marL="0" marR="0" indent="0" algn="just">
              <a:spcBef>
                <a:spcPts val="0"/>
              </a:spcBef>
              <a:spcAft>
                <a:spcPts val="0"/>
              </a:spcAft>
            </a:pPr>
            <a:r>
              <a:rPr lang="fr-FR" sz="1000" b="1" kern="1400" dirty="0">
                <a:ln>
                  <a:noFill/>
                </a:ln>
                <a:solidFill>
                  <a:srgbClr val="000000"/>
                </a:solidFill>
                <a:effectLst/>
                <a:latin typeface="Times New Roman" panose="02020603050405020304" pitchFamily="18" charset="0"/>
              </a:rPr>
              <a:t>La prise</a:t>
            </a:r>
            <a:endParaRPr lang="fr-FR" sz="10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1– </a:t>
            </a:r>
            <a:r>
              <a:rPr lang="fr-FR" sz="1000" b="1" kern="1400" dirty="0">
                <a:ln>
                  <a:noFill/>
                </a:ln>
                <a:solidFill>
                  <a:srgbClr val="000000"/>
                </a:solidFill>
                <a:effectLst/>
                <a:latin typeface="Times New Roman" panose="02020603050405020304" pitchFamily="18" charset="0"/>
              </a:rPr>
              <a:t>La prise des pièces adverses est obligatoire et s’effectue aussi bien en avant qu’en arrière.</a:t>
            </a:r>
            <a:endParaRPr lang="fr-FR" sz="10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2– Un pion  effectue une prise en passant par-dessus un pion adverse. Il se pose alors sur la case suivante et enlève le pion adverse.</a:t>
            </a: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3– La dame peut effectuer une prise à distance. La pièce à prendre doit se situer sur la même diagonale que la dame et il faut également  une case vide derrière. La dame s’arrête sur la case vide de son choix située après la pièce prise. </a:t>
            </a: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4– Le pion prend également vers l’arrière et fait une rafle quand il prend plusieurs pions.(fig.2)                                                                            5– La dame peut aussi faire une rafle : sauter plusieurs pions.                                                                                                                                   6– Au cours d’une rafle, il est interdit de passer au-dessus de ses propres pièces.</a:t>
            </a: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7– Au cours d’une rafle, il est permis de passer plusieurs fois sur une même case libre mais il et interdit de passer plus d’une fois au-dessus d’une même pièce adverse. (fig.3)</a:t>
            </a: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8– Une rafle doit être clairement indiquée, pièce par pièce, en posant la pièce preneuse sur la case du saut, le temps d’y passer, et en déposant cette pièce sur la case terminale. </a:t>
            </a: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9– </a:t>
            </a:r>
            <a:r>
              <a:rPr lang="fr-FR" sz="1000" b="1" kern="1400" dirty="0">
                <a:ln>
                  <a:noFill/>
                </a:ln>
                <a:solidFill>
                  <a:srgbClr val="000000"/>
                </a:solidFill>
                <a:effectLst/>
                <a:latin typeface="Times New Roman" panose="02020603050405020304" pitchFamily="18" charset="0"/>
              </a:rPr>
              <a:t>Les pièces prises ne peuvent être enlevées du damier qu’à la fin de la rafle.</a:t>
            </a:r>
            <a:endParaRPr lang="fr-FR" sz="10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10– </a:t>
            </a:r>
            <a:r>
              <a:rPr lang="fr-FR" sz="1000" b="1" kern="1400" dirty="0">
                <a:ln>
                  <a:noFill/>
                </a:ln>
                <a:solidFill>
                  <a:srgbClr val="000000"/>
                </a:solidFill>
                <a:effectLst/>
                <a:latin typeface="Times New Roman" panose="02020603050405020304" pitchFamily="18" charset="0"/>
              </a:rPr>
              <a:t>la prise du plus grand nombre de pièces est prioritaire, donc, obligatoire. </a:t>
            </a:r>
            <a:r>
              <a:rPr lang="fr-FR" sz="1000" kern="1400" dirty="0">
                <a:ln>
                  <a:noFill/>
                </a:ln>
                <a:solidFill>
                  <a:srgbClr val="000000"/>
                </a:solidFill>
                <a:effectLst/>
                <a:latin typeface="Times New Roman" panose="02020603050405020304" pitchFamily="18" charset="0"/>
              </a:rPr>
              <a:t>Dans ce cas, une dame compte pour une pièce, tout comme un pion.(fig4)</a:t>
            </a: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11– Si les pièces à prendre sont en nombre égal, le joueur choisit la prise. </a:t>
            </a: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12– Au cours d’une rafle, un pion qui ne fait que passer sur une des 5 cases de la rangée de base adverse reste un pion lorsque la rafle est terminée. </a:t>
            </a: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 </a:t>
            </a:r>
          </a:p>
          <a:p>
            <a:pPr marL="0" marR="0" indent="0" algn="just">
              <a:spcBef>
                <a:spcPts val="0"/>
              </a:spcBef>
              <a:spcAft>
                <a:spcPts val="0"/>
              </a:spcAft>
            </a:pPr>
            <a:r>
              <a:rPr lang="fr-FR" sz="1000" kern="1400" dirty="0">
                <a:ln>
                  <a:noFill/>
                </a:ln>
                <a:solidFill>
                  <a:srgbClr val="000000"/>
                </a:solidFill>
                <a:effectLst/>
                <a:latin typeface="Times New Roman" panose="02020603050405020304" pitchFamily="18" charset="0"/>
              </a:rPr>
              <a:t> </a:t>
            </a:r>
            <a:endParaRPr lang="fr-FR" sz="1000" dirty="0"/>
          </a:p>
        </p:txBody>
      </p:sp>
      <p:sp>
        <p:nvSpPr>
          <p:cNvPr id="18" name="ZoneTexte 17">
            <a:extLst>
              <a:ext uri="{FF2B5EF4-FFF2-40B4-BE49-F238E27FC236}">
                <a16:creationId xmlns:a16="http://schemas.microsoft.com/office/drawing/2014/main" id="{0E61C977-C53D-4877-BEF1-D7A77816530B}"/>
              </a:ext>
            </a:extLst>
          </p:cNvPr>
          <p:cNvSpPr txBox="1"/>
          <p:nvPr/>
        </p:nvSpPr>
        <p:spPr>
          <a:xfrm>
            <a:off x="5937700" y="3593488"/>
            <a:ext cx="1035844" cy="862376"/>
          </a:xfrm>
          <a:prstGeom prst="rect">
            <a:avLst/>
          </a:prstGeom>
          <a:noFill/>
        </p:spPr>
        <p:txBody>
          <a:bodyPr wrap="square">
            <a:spAutoFit/>
          </a:bodyPr>
          <a:lstStyle/>
          <a:p>
            <a:pPr marL="0" marR="0" indent="0" algn="l">
              <a:spcBef>
                <a:spcPts val="0"/>
              </a:spcBef>
              <a:spcAft>
                <a:spcPts val="0"/>
              </a:spcAft>
            </a:pPr>
            <a:r>
              <a:rPr lang="fr-FR" sz="1000" b="1" kern="1400" dirty="0">
                <a:solidFill>
                  <a:srgbClr val="000000"/>
                </a:solidFill>
                <a:latin typeface="Times New Roman" panose="02020603050405020304" pitchFamily="18" charset="0"/>
              </a:rPr>
              <a:t>Contenu:</a:t>
            </a:r>
          </a:p>
          <a:p>
            <a:pPr marL="0" marR="0" indent="0" algn="r">
              <a:spcBef>
                <a:spcPts val="0"/>
              </a:spcBef>
              <a:spcAft>
                <a:spcPts val="0"/>
              </a:spcAft>
            </a:pPr>
            <a:r>
              <a:rPr lang="fr-FR" sz="1000" kern="1400" dirty="0">
                <a:ln>
                  <a:noFill/>
                </a:ln>
                <a:solidFill>
                  <a:srgbClr val="000000"/>
                </a:solidFill>
                <a:effectLst/>
                <a:latin typeface="Times New Roman" panose="02020603050405020304" pitchFamily="18" charset="0"/>
              </a:rPr>
              <a:t>Un damier de 100 cases</a:t>
            </a:r>
          </a:p>
          <a:p>
            <a:pPr marL="0" marR="0" indent="0" algn="r">
              <a:spcBef>
                <a:spcPts val="0"/>
              </a:spcBef>
              <a:spcAft>
                <a:spcPts val="0"/>
              </a:spcAft>
            </a:pPr>
            <a:r>
              <a:rPr lang="fr-FR" sz="1000" kern="1400" dirty="0">
                <a:ln>
                  <a:noFill/>
                </a:ln>
                <a:solidFill>
                  <a:srgbClr val="000000"/>
                </a:solidFill>
                <a:effectLst/>
                <a:latin typeface="Times New Roman" panose="02020603050405020304" pitchFamily="18" charset="0"/>
              </a:rPr>
              <a:t>20 pions blancs </a:t>
            </a:r>
          </a:p>
          <a:p>
            <a:pPr marL="0" marR="0" indent="0" algn="r">
              <a:spcBef>
                <a:spcPts val="0"/>
              </a:spcBef>
              <a:spcAft>
                <a:spcPts val="0"/>
              </a:spcAft>
            </a:pPr>
            <a:r>
              <a:rPr lang="fr-FR" sz="1000" kern="1400" dirty="0">
                <a:ln>
                  <a:noFill/>
                </a:ln>
                <a:solidFill>
                  <a:srgbClr val="000000"/>
                </a:solidFill>
                <a:effectLst/>
                <a:latin typeface="Times New Roman" panose="02020603050405020304" pitchFamily="18" charset="0"/>
              </a:rPr>
              <a:t>20 pions noirs</a:t>
            </a:r>
          </a:p>
        </p:txBody>
      </p:sp>
    </p:spTree>
    <p:extLst>
      <p:ext uri="{BB962C8B-B14F-4D97-AF65-F5344CB8AC3E}">
        <p14:creationId xmlns:p14="http://schemas.microsoft.com/office/powerpoint/2010/main" val="1910288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000" kern="1400" dirty="0">
                <a:ln>
                  <a:noFill/>
                </a:ln>
                <a:solidFill>
                  <a:srgbClr val="000000"/>
                </a:solidFill>
                <a:effectLst/>
                <a:latin typeface="Times New Roman" panose="02020603050405020304" pitchFamily="18" charset="0"/>
              </a:rPr>
              <a:t> </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2028953" y="932175"/>
            <a:ext cx="3611886" cy="2123658"/>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Dames</a:t>
            </a:r>
          </a:p>
          <a:p>
            <a:pPr algn="ctr"/>
            <a:r>
              <a:rPr lang="fr-FR" sz="6600" b="1" dirty="0">
                <a:solidFill>
                  <a:schemeClr val="bg1"/>
                </a:solidFill>
                <a:latin typeface="Avenir Black" panose="02000503020000020003" pitchFamily="2" charset="0"/>
              </a:rPr>
              <a:t> chinoises</a:t>
            </a:r>
          </a:p>
        </p:txBody>
      </p:sp>
      <p:grpSp>
        <p:nvGrpSpPr>
          <p:cNvPr id="3" name="Group 2">
            <a:extLst>
              <a:ext uri="{FF2B5EF4-FFF2-40B4-BE49-F238E27FC236}">
                <a16:creationId xmlns:a16="http://schemas.microsoft.com/office/drawing/2014/main" id="{2E3958F0-A083-4C1F-9818-9259EDE99D43}"/>
              </a:ext>
            </a:extLst>
          </p:cNvPr>
          <p:cNvGrpSpPr>
            <a:grpSpLocks/>
          </p:cNvGrpSpPr>
          <p:nvPr/>
        </p:nvGrpSpPr>
        <p:grpSpPr bwMode="auto">
          <a:xfrm>
            <a:off x="297333" y="3892290"/>
            <a:ext cx="7075125" cy="8866511"/>
            <a:chOff x="107700069" y="107390668"/>
            <a:chExt cx="6957081" cy="8976032"/>
          </a:xfrm>
        </p:grpSpPr>
        <p:sp>
          <p:nvSpPr>
            <p:cNvPr id="6" name="Text Box 4">
              <a:extLst>
                <a:ext uri="{FF2B5EF4-FFF2-40B4-BE49-F238E27FC236}">
                  <a16:creationId xmlns:a16="http://schemas.microsoft.com/office/drawing/2014/main" id="{FB7CC6FC-091F-4B45-A761-E30FF1D3514D}"/>
                </a:ext>
              </a:extLst>
            </p:cNvPr>
            <p:cNvSpPr txBox="1">
              <a:spLocks noChangeArrowheads="1"/>
            </p:cNvSpPr>
            <p:nvPr/>
          </p:nvSpPr>
          <p:spPr bwMode="auto">
            <a:xfrm>
              <a:off x="107889150" y="115322700"/>
              <a:ext cx="6768000" cy="104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sng" strike="noStrike" cap="none" normalizeH="0" baseline="0">
                  <a:ln>
                    <a:noFill/>
                  </a:ln>
                  <a:solidFill>
                    <a:srgbClr val="000000"/>
                  </a:solidFill>
                  <a:effectLst/>
                  <a:latin typeface="Cooper Black" panose="0208090404030B020404" pitchFamily="18" charset="0"/>
                </a:rPr>
                <a:t>Fin de la partie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400" b="0" i="0" u="none" strike="noStrike" cap="none" normalizeH="0" baseline="0">
                <a:ln>
                  <a:noFill/>
                </a:ln>
                <a:solidFill>
                  <a:srgbClr val="000000"/>
                </a:solidFill>
                <a:effectLst/>
                <a:latin typeface="Cooper Black" panose="0208090404030B0204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a:ln>
                    <a:noFill/>
                  </a:ln>
                  <a:solidFill>
                    <a:srgbClr val="000000"/>
                  </a:solidFill>
                  <a:effectLst/>
                  <a:latin typeface="Arial" panose="020B0604020202020204" pitchFamily="34" charset="0"/>
                </a:rPr>
                <a:t>Le gagnant est le premier joueur à avoir amené la totalité de ses pions dans sa zone d’arrivée.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7" name="Text Box 5">
              <a:extLst>
                <a:ext uri="{FF2B5EF4-FFF2-40B4-BE49-F238E27FC236}">
                  <a16:creationId xmlns:a16="http://schemas.microsoft.com/office/drawing/2014/main" id="{D4AFA367-3432-4FEA-A3E8-728CB8B5F336}"/>
                </a:ext>
              </a:extLst>
            </p:cNvPr>
            <p:cNvSpPr txBox="1">
              <a:spLocks noChangeArrowheads="1"/>
            </p:cNvSpPr>
            <p:nvPr/>
          </p:nvSpPr>
          <p:spPr bwMode="auto">
            <a:xfrm>
              <a:off x="107700069" y="109921528"/>
              <a:ext cx="6807674" cy="28487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1" i="0"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Déroulement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Chaque joueur décide de sa couleur</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 son tour, le joueur ne peut déplacer  qu’un seul  pion  à la fois. Il s’agit alors de respecter les règles de déplacement. Un déplacement peut se faire de différentes façons:</a:t>
              </a:r>
            </a:p>
            <a:p>
              <a:pPr marL="0" marR="0" lvl="0" indent="0" algn="just"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fr-FR" altLang="fr-FR"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Le joueur peut déplacer son pion d’un point à l’autre du damier, dans n’importe quelle direction, pourvu que la case d’arrivée soit vide.</a:t>
              </a:r>
            </a:p>
            <a:p>
              <a:pPr marL="0" marR="0" lvl="0" indent="0" algn="just"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fr-FR" altLang="fr-FR"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Le joueur peut déplacer son pion par sauts successifs. Chaque saut peut se faire par-dessus n’importe quel pion, à condition que le pion par-dessus lequel </a:t>
              </a:r>
              <a:r>
                <a:rPr kumimoji="0" lang="fr-FR" altLang="fr-FR"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ilsaute</a:t>
              </a:r>
              <a:r>
                <a:rPr kumimoji="0" lang="fr-FR" altLang="fr-FR"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est situé à proximité immédiate du pion déplacé, et que la case d’arrivée est vide.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Les sauts se font sans prise.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Les pions peuvent passer par l’une des branches de l’étoile différente de la zone de départ ou d’arrivée, mais ils ne peuvent pas y rester stationnés.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Un joueur doit libérer sa zone de départ quand le joueur adverse n’a plus comme seul coup à jouer pour progresser, que de rentrer dans cette zone.</a:t>
              </a:r>
            </a:p>
            <a:p>
              <a:pPr marL="0" marR="0" indent="0" algn="l">
                <a:spcBef>
                  <a:spcPts val="0"/>
                </a:spcBef>
                <a:spcAft>
                  <a:spcPts val="0"/>
                </a:spcAft>
              </a:pPr>
              <a:r>
                <a:rPr lang="fr-FR" sz="1400" b="1" kern="1400" dirty="0">
                  <a:ln>
                    <a:noFill/>
                  </a:ln>
                  <a:solidFill>
                    <a:srgbClr val="000000"/>
                  </a:solidFill>
                  <a:effectLst/>
                  <a:latin typeface="Times New Roman" panose="02020603050405020304" pitchFamily="18" charset="0"/>
                  <a:cs typeface="Times New Roman" panose="02020603050405020304" pitchFamily="18" charset="0"/>
                </a:rPr>
                <a:t>Fin de la partie</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cs typeface="Times New Roman" panose="02020603050405020304" pitchFamily="18" charset="0"/>
                </a:rPr>
                <a:t>Le gagnant est le premier joueur à avoir amené la totalité de ses pions dans sa zone d’arrivée.</a:t>
              </a:r>
            </a:p>
            <a:p>
              <a:pPr marL="0" marR="0" indent="0" algn="just">
                <a:spcBef>
                  <a:spcPts val="0"/>
                </a:spcBef>
                <a:spcAft>
                  <a:spcPts val="0"/>
                </a:spcAft>
              </a:pPr>
              <a:r>
                <a:rPr lang="fr-FR" sz="1200" kern="1400" dirty="0">
                  <a:ln>
                    <a:noFill/>
                  </a:ln>
                  <a:solidFill>
                    <a:srgbClr val="000000"/>
                  </a:solidFill>
                  <a:effectLst/>
                  <a:latin typeface="Lucida Console" panose="020B0609040504020204" pitchFamily="49" charset="0"/>
                </a:rPr>
                <a:t> </a:t>
              </a:r>
              <a:endParaRPr lang="fr-FR" sz="12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800" kern="1400" dirty="0">
                  <a:ln>
                    <a:noFill/>
                  </a:ln>
                  <a:solidFill>
                    <a:srgbClr val="000000"/>
                  </a:solidFill>
                  <a:effectLst/>
                  <a:latin typeface="Times New Roman" panose="02020603050405020304"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100" b="0" i="0" u="none" strike="noStrike" cap="none" normalizeH="0" baseline="0" dirty="0">
                <a:ln>
                  <a:noFill/>
                </a:ln>
                <a:solidFill>
                  <a:srgbClr val="000000"/>
                </a:solidFill>
                <a:effectLst/>
                <a:latin typeface="Lucida Console" panose="020B060904050402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9" name="Text Box 6">
              <a:extLst>
                <a:ext uri="{FF2B5EF4-FFF2-40B4-BE49-F238E27FC236}">
                  <a16:creationId xmlns:a16="http://schemas.microsoft.com/office/drawing/2014/main" id="{87AB41F2-8376-4228-9FBD-CA6588CA3501}"/>
                </a:ext>
              </a:extLst>
            </p:cNvPr>
            <p:cNvSpPr txBox="1">
              <a:spLocks noChangeArrowheads="1"/>
            </p:cNvSpPr>
            <p:nvPr/>
          </p:nvSpPr>
          <p:spPr bwMode="auto">
            <a:xfrm>
              <a:off x="107719906" y="107960078"/>
              <a:ext cx="6768000" cy="12476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u="sng"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But du jeu</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C’est un jeu de stratégie où il s’agit de déplacer l’ensemble de ses pions dans la zone d’arrivée, c'est-à-dire la zone opposée à la zone de départ.</a:t>
              </a:r>
            </a:p>
            <a:p>
              <a:pPr marL="0" marR="0" lvl="0" indent="0" algn="just"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fr-FR" altLang="fr-FR"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Dans le cas  du jeu à 2, 4 ou 6 joueurs, la zone  d’arrivée  est  occupée en début de partie, par les pions d’un joueur adverse.</a:t>
              </a:r>
            </a:p>
            <a:p>
              <a:pPr marL="0" marR="0" lvl="0" indent="0" algn="just"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fr-FR" altLang="fr-FR"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Dans le cas du jeu à 3 joueurs, la zone d’arrivée est libre en début de partie.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0" name="Text Box 7">
              <a:extLst>
                <a:ext uri="{FF2B5EF4-FFF2-40B4-BE49-F238E27FC236}">
                  <a16:creationId xmlns:a16="http://schemas.microsoft.com/office/drawing/2014/main" id="{BFF8B91A-CE97-4896-917A-E1070FE25AF9}"/>
                </a:ext>
              </a:extLst>
            </p:cNvPr>
            <p:cNvSpPr txBox="1">
              <a:spLocks noChangeArrowheads="1"/>
            </p:cNvSpPr>
            <p:nvPr/>
          </p:nvSpPr>
          <p:spPr bwMode="auto">
            <a:xfrm>
              <a:off x="107736069" y="109045072"/>
              <a:ext cx="6771674" cy="964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1" i="0"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Position de départ</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Nombre de joueurs</a:t>
              </a:r>
              <a:r>
                <a:rPr kumimoji="0" lang="fr-FR" altLang="fr-FR"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ce jeu se joue à 2, 3, 4 ou 6 joueurs.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10 pions sont disposés dans chaque zone de départ: les zones de départ sont situées sur les branches de l'étoile.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Les joueurs sont répartis de façon symétrique sur le plateau.</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1" name="Text Box 8">
              <a:extLst>
                <a:ext uri="{FF2B5EF4-FFF2-40B4-BE49-F238E27FC236}">
                  <a16:creationId xmlns:a16="http://schemas.microsoft.com/office/drawing/2014/main" id="{CEE75D7D-91FE-45C4-B882-BD801FAEF312}"/>
                </a:ext>
              </a:extLst>
            </p:cNvPr>
            <p:cNvSpPr txBox="1">
              <a:spLocks noChangeArrowheads="1"/>
            </p:cNvSpPr>
            <p:nvPr/>
          </p:nvSpPr>
          <p:spPr bwMode="auto">
            <a:xfrm>
              <a:off x="107770150" y="107390668"/>
              <a:ext cx="6696000" cy="5737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1" i="0"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Présentation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Le jeu contient un plateau et 10 pions de 6 couleurs différentes (60 pions au total).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grpSp>
      <p:pic>
        <p:nvPicPr>
          <p:cNvPr id="1039" name="Image 1038" descr="Une image contenant table, intérieur, assiette&#10;&#10;Description générée automatiquement">
            <a:extLst>
              <a:ext uri="{FF2B5EF4-FFF2-40B4-BE49-F238E27FC236}">
                <a16:creationId xmlns:a16="http://schemas.microsoft.com/office/drawing/2014/main" id="{A9A1B2D6-3076-41F3-8DA1-CA3EF52EFAA6}"/>
              </a:ext>
            </a:extLst>
          </p:cNvPr>
          <p:cNvPicPr>
            <a:picLocks noChangeAspect="1"/>
          </p:cNvPicPr>
          <p:nvPr/>
        </p:nvPicPr>
        <p:blipFill>
          <a:blip r:embed="rId10"/>
          <a:stretch>
            <a:fillRect/>
          </a:stretch>
        </p:blipFill>
        <p:spPr>
          <a:xfrm>
            <a:off x="5634219" y="1092379"/>
            <a:ext cx="1650818" cy="123811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25947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35831"/>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l">
              <a:spcBef>
                <a:spcPts val="0"/>
              </a:spcBef>
              <a:spcAft>
                <a:spcPts val="0"/>
              </a:spcAft>
            </a:pPr>
            <a:endParaRPr lang="fr-FR" sz="1200" kern="1400" dirty="0">
              <a:ln>
                <a:noFill/>
              </a:ln>
              <a:solidFill>
                <a:srgbClr val="000000"/>
              </a:solidFill>
              <a:effectLst/>
              <a:latin typeface="Times New Roman" panose="02020603050405020304" pitchFamily="18"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2099034" y="1573880"/>
            <a:ext cx="3318537"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Dominos</a:t>
            </a:r>
          </a:p>
        </p:txBody>
      </p:sp>
      <p:pic>
        <p:nvPicPr>
          <p:cNvPr id="5" name="Image 4">
            <a:extLst>
              <a:ext uri="{FF2B5EF4-FFF2-40B4-BE49-F238E27FC236}">
                <a16:creationId xmlns:a16="http://schemas.microsoft.com/office/drawing/2014/main" id="{C81B8FC3-BE2D-4EA9-BAD4-05661A414429}"/>
              </a:ext>
            </a:extLst>
          </p:cNvPr>
          <p:cNvPicPr>
            <a:picLocks noChangeAspect="1"/>
          </p:cNvPicPr>
          <p:nvPr/>
        </p:nvPicPr>
        <p:blipFill>
          <a:blip r:embed="rId10"/>
          <a:stretch>
            <a:fillRect/>
          </a:stretch>
        </p:blipFill>
        <p:spPr>
          <a:xfrm>
            <a:off x="5417571" y="418806"/>
            <a:ext cx="1759670" cy="132132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6" name="ZoneTexte 15">
            <a:extLst>
              <a:ext uri="{FF2B5EF4-FFF2-40B4-BE49-F238E27FC236}">
                <a16:creationId xmlns:a16="http://schemas.microsoft.com/office/drawing/2014/main" id="{5B9432D3-F662-4A95-B322-5585E55D9208}"/>
              </a:ext>
            </a:extLst>
          </p:cNvPr>
          <p:cNvSpPr txBox="1"/>
          <p:nvPr/>
        </p:nvSpPr>
        <p:spPr>
          <a:xfrm>
            <a:off x="1860446" y="3912966"/>
            <a:ext cx="3795712" cy="5447645"/>
          </a:xfrm>
          <a:prstGeom prst="rect">
            <a:avLst/>
          </a:prstGeom>
          <a:noFill/>
        </p:spPr>
        <p:txBody>
          <a:bodyPr wrap="square">
            <a:spAutoFit/>
          </a:bodyPr>
          <a:lstStyle/>
          <a:p>
            <a:pPr marL="0" marR="0" indent="0" algn="l">
              <a:spcBef>
                <a:spcPts val="0"/>
              </a:spcBef>
              <a:spcAft>
                <a:spcPts val="0"/>
              </a:spcAft>
            </a:pPr>
            <a:r>
              <a:rPr lang="fr-FR" sz="1200" b="1" kern="1400" dirty="0">
                <a:ln>
                  <a:noFill/>
                </a:ln>
                <a:solidFill>
                  <a:srgbClr val="000000"/>
                </a:solidFill>
                <a:effectLst/>
                <a:latin typeface="Times New Roman" panose="02020603050405020304" pitchFamily="18" charset="0"/>
              </a:rPr>
              <a:t>Contenu :</a:t>
            </a:r>
            <a:r>
              <a:rPr lang="fr-FR" sz="1200" kern="1400" dirty="0">
                <a:ln>
                  <a:noFill/>
                </a:ln>
                <a:solidFill>
                  <a:srgbClr val="000000"/>
                </a:solidFill>
                <a:effectLst/>
                <a:latin typeface="Times New Roman" panose="02020603050405020304" pitchFamily="18" charset="0"/>
              </a:rPr>
              <a:t> 28 dominos</a:t>
            </a:r>
          </a:p>
          <a:p>
            <a:pPr marL="0" marR="0" indent="0" algn="l">
              <a:spcBef>
                <a:spcPts val="0"/>
              </a:spcBef>
              <a:spcAft>
                <a:spcPts val="0"/>
              </a:spcAft>
            </a:pPr>
            <a:endParaRPr lang="fr-FR" sz="12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200" b="1" kern="1400" dirty="0">
                <a:ln>
                  <a:noFill/>
                </a:ln>
                <a:solidFill>
                  <a:srgbClr val="000000"/>
                </a:solidFill>
                <a:effectLst/>
                <a:latin typeface="Times New Roman" panose="02020603050405020304" pitchFamily="18" charset="0"/>
              </a:rPr>
              <a:t>Règle du jeu : </a:t>
            </a:r>
            <a:r>
              <a:rPr lang="fr-FR" sz="1200" kern="1400" dirty="0">
                <a:ln>
                  <a:noFill/>
                </a:ln>
                <a:solidFill>
                  <a:srgbClr val="000000"/>
                </a:solidFill>
                <a:effectLst/>
                <a:latin typeface="Times New Roman" panose="02020603050405020304" pitchFamily="18" charset="0"/>
              </a:rPr>
              <a:t>Pour 2 à 4 joueurs</a:t>
            </a:r>
          </a:p>
          <a:p>
            <a:pPr marL="0" marR="0" indent="0" algn="l">
              <a:spcBef>
                <a:spcPts val="0"/>
              </a:spcBef>
              <a:spcAft>
                <a:spcPts val="0"/>
              </a:spcAft>
            </a:pPr>
            <a:endParaRPr lang="fr-FR" sz="12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Chaque joueur reçoit 7 dominos ou 6 dominos suivant le nombre de participants à la partie (7 dominos à 2 joueurs, 6 dominos à 3 ou 4 joueurs).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Attention, les dominos doivent être distribués points cachés. Le reste des dominos fait office de pioche.</a:t>
            </a:r>
          </a:p>
          <a:p>
            <a:pPr marL="0" marR="0" indent="0" algn="l">
              <a:spcBef>
                <a:spcPts val="0"/>
              </a:spcBef>
              <a:spcAft>
                <a:spcPts val="0"/>
              </a:spcAft>
            </a:pPr>
            <a:endParaRPr lang="fr-FR" sz="12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Le joueur ayant le double le plus élevé (le double 6 donc) commence la partie de domino. Si personne ne possède ce domino, ce sera le joueur ayant le double le plus fort.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Le joueur suivant doit à son tour poser un domino ayant le même nombre de points sur au moins un côté du domino précédemment posé.</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Exemple: si le domino posé à 3 et 2 points, le joueur suivant devra obligatoirement poser un domino ayant un côté 2 ou 3.</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Si le joueur possède un domino correspondant, il le pose à la suite du domino. Sinon, il pioche un domino et passe son tour. Au fur et à mesure de la partie, les dominos forment une chaîne.</a:t>
            </a:r>
          </a:p>
          <a:p>
            <a:pPr marL="0" marR="0" indent="0" algn="l">
              <a:spcBef>
                <a:spcPts val="0"/>
              </a:spcBef>
              <a:spcAft>
                <a:spcPts val="0"/>
              </a:spcAft>
            </a:pPr>
            <a:endParaRPr lang="fr-FR" sz="12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Pour gagner au domino, il suffit d’être le premier joueur à avoir posé tous ses dominos. Il se peut que le jeu soit bloqué. Alors le joueur ayant le moins de points est déclaré vainqueur.</a:t>
            </a:r>
          </a:p>
        </p:txBody>
      </p:sp>
    </p:spTree>
    <p:extLst>
      <p:ext uri="{BB962C8B-B14F-4D97-AF65-F5344CB8AC3E}">
        <p14:creationId xmlns:p14="http://schemas.microsoft.com/office/powerpoint/2010/main" val="3076463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35831"/>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l">
              <a:spcBef>
                <a:spcPts val="0"/>
              </a:spcBef>
              <a:spcAft>
                <a:spcPts val="0"/>
              </a:spcAft>
            </a:pPr>
            <a:endParaRPr lang="fr-FR" sz="1800" b="1" u="sng"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800" kern="1400" dirty="0">
                <a:ln>
                  <a:noFill/>
                </a:ln>
                <a:solidFill>
                  <a:srgbClr val="000000"/>
                </a:solidFill>
                <a:effectLst/>
                <a:latin typeface="Times New Roman" panose="02020603050405020304" pitchFamily="18" charset="0"/>
              </a:rPr>
              <a:t> </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2023117" y="1576780"/>
            <a:ext cx="3623557" cy="1107996"/>
          </a:xfrm>
          <a:prstGeom prst="rect">
            <a:avLst/>
          </a:prstGeom>
          <a:ln>
            <a:noFill/>
          </a:ln>
        </p:spPr>
        <p:txBody>
          <a:bodyPr wrap="none">
            <a:spAutoFit/>
          </a:bodyPr>
          <a:lstStyle/>
          <a:p>
            <a:pPr algn="ctr"/>
            <a:r>
              <a:rPr lang="fr-FR" sz="6600" b="1" dirty="0" err="1">
                <a:solidFill>
                  <a:schemeClr val="bg1"/>
                </a:solidFill>
                <a:latin typeface="Avenir Black" panose="02000503020000020003" pitchFamily="2" charset="0"/>
              </a:rPr>
              <a:t>Equilibille</a:t>
            </a:r>
            <a:endParaRPr lang="fr-FR" sz="6600" b="1" dirty="0">
              <a:solidFill>
                <a:schemeClr val="bg1"/>
              </a:solidFill>
              <a:latin typeface="Avenir Black" panose="02000503020000020003" pitchFamily="2" charset="0"/>
            </a:endParaRPr>
          </a:p>
        </p:txBody>
      </p:sp>
      <p:pic>
        <p:nvPicPr>
          <p:cNvPr id="2" name="Image 1">
            <a:extLst>
              <a:ext uri="{FF2B5EF4-FFF2-40B4-BE49-F238E27FC236}">
                <a16:creationId xmlns:a16="http://schemas.microsoft.com/office/drawing/2014/main" id="{D6CE8EAF-1157-4980-B230-B898AA58C1FB}"/>
              </a:ext>
            </a:extLst>
          </p:cNvPr>
          <p:cNvPicPr>
            <a:picLocks noChangeAspect="1"/>
          </p:cNvPicPr>
          <p:nvPr/>
        </p:nvPicPr>
        <p:blipFill>
          <a:blip r:embed="rId10"/>
          <a:stretch>
            <a:fillRect/>
          </a:stretch>
        </p:blipFill>
        <p:spPr>
          <a:xfrm>
            <a:off x="5430837" y="364440"/>
            <a:ext cx="1760371" cy="132232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6" name="ZoneTexte 15">
            <a:extLst>
              <a:ext uri="{FF2B5EF4-FFF2-40B4-BE49-F238E27FC236}">
                <a16:creationId xmlns:a16="http://schemas.microsoft.com/office/drawing/2014/main" id="{4620E059-596C-4CA6-A87F-1A803494152B}"/>
              </a:ext>
            </a:extLst>
          </p:cNvPr>
          <p:cNvSpPr txBox="1"/>
          <p:nvPr/>
        </p:nvSpPr>
        <p:spPr>
          <a:xfrm>
            <a:off x="1607842" y="4467021"/>
            <a:ext cx="4274344" cy="3949799"/>
          </a:xfrm>
          <a:prstGeom prst="rect">
            <a:avLst/>
          </a:prstGeom>
          <a:noFill/>
        </p:spPr>
        <p:txBody>
          <a:bodyPr wrap="square">
            <a:spAutoFit/>
          </a:bodyPr>
          <a:lstStyle/>
          <a:p>
            <a:pPr marL="0" marR="0" indent="0" algn="l">
              <a:spcBef>
                <a:spcPts val="0"/>
              </a:spcBef>
              <a:spcAft>
                <a:spcPts val="0"/>
              </a:spcAft>
            </a:pPr>
            <a:r>
              <a:rPr lang="fr-FR" sz="1200" b="1" kern="1400" dirty="0">
                <a:ln>
                  <a:noFill/>
                </a:ln>
                <a:solidFill>
                  <a:srgbClr val="000000"/>
                </a:solidFill>
                <a:effectLst/>
                <a:latin typeface="Times New Roman" panose="02020603050405020304" pitchFamily="18" charset="0"/>
              </a:rPr>
              <a:t>Contenu :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3 billes</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La règle du jeu</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1400"/>
              </a:spcAft>
            </a:pPr>
            <a:r>
              <a:rPr lang="fr-FR" sz="1200" b="1" kern="1400" dirty="0">
                <a:ln>
                  <a:noFill/>
                </a:ln>
                <a:solidFill>
                  <a:srgbClr val="000000"/>
                </a:solidFill>
                <a:effectLst/>
                <a:latin typeface="Times New Roman" panose="02020603050405020304" pitchFamily="18" charset="0"/>
              </a:rPr>
              <a:t>Règle du jeu</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1400"/>
              </a:spcAft>
            </a:pPr>
            <a:r>
              <a:rPr lang="fr-FR" sz="1200" kern="1400" dirty="0">
                <a:ln>
                  <a:noFill/>
                </a:ln>
                <a:solidFill>
                  <a:srgbClr val="000000"/>
                </a:solidFill>
                <a:effectLst/>
                <a:latin typeface="Times New Roman" panose="02020603050405020304" pitchFamily="18" charset="0"/>
              </a:rPr>
              <a:t>Placer la bille sur le rail du dessus.</a:t>
            </a:r>
          </a:p>
          <a:p>
            <a:pPr marL="0" marR="0" indent="0" algn="just">
              <a:spcBef>
                <a:spcPts val="0"/>
              </a:spcBef>
              <a:spcAft>
                <a:spcPts val="1400"/>
              </a:spcAft>
            </a:pPr>
            <a:r>
              <a:rPr lang="fr-FR" sz="1200" kern="1400" dirty="0">
                <a:ln>
                  <a:noFill/>
                </a:ln>
                <a:solidFill>
                  <a:srgbClr val="000000"/>
                </a:solidFill>
                <a:effectLst/>
                <a:latin typeface="Times New Roman" panose="02020603050405020304" pitchFamily="18" charset="0"/>
              </a:rPr>
              <a:t>Grâce aux deux poignées sur le dernier rail, incliner ceux-ci de gauche à droite (et inversement bien sûr) en vue de faire avance la bille.</a:t>
            </a:r>
          </a:p>
          <a:p>
            <a:pPr marL="0" marR="0" indent="0" algn="just">
              <a:spcBef>
                <a:spcPts val="0"/>
              </a:spcBef>
              <a:spcAft>
                <a:spcPts val="1400"/>
              </a:spcAft>
            </a:pPr>
            <a:r>
              <a:rPr lang="fr-FR" sz="1200" kern="1400" dirty="0">
                <a:ln>
                  <a:noFill/>
                </a:ln>
                <a:solidFill>
                  <a:srgbClr val="000000"/>
                </a:solidFill>
                <a:effectLst/>
                <a:latin typeface="Times New Roman" panose="02020603050405020304" pitchFamily="18" charset="0"/>
              </a:rPr>
              <a:t>Le but est de faire passer la bille sur tous les rails à la suite l'un de l'autre afin de la déposer en bas à gauche pour obtenir le plus de points. Si la bille tombe sur un étage intermédiaire selon l'endroit plus ou moins de points.</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Un super jeu d'adresse !</a:t>
            </a:r>
          </a:p>
        </p:txBody>
      </p:sp>
    </p:spTree>
    <p:extLst>
      <p:ext uri="{BB962C8B-B14F-4D97-AF65-F5344CB8AC3E}">
        <p14:creationId xmlns:p14="http://schemas.microsoft.com/office/powerpoint/2010/main" val="1956380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62997"/>
            <a:ext cx="7560000" cy="594516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l">
              <a:spcBef>
                <a:spcPts val="0"/>
              </a:spcBef>
              <a:spcAft>
                <a:spcPts val="0"/>
              </a:spcAft>
            </a:pPr>
            <a:endParaRPr lang="fr-FR" sz="1800" kern="1400" dirty="0">
              <a:ln>
                <a:noFill/>
              </a:ln>
              <a:solidFill>
                <a:srgbClr val="000000"/>
              </a:solidFill>
              <a:effectLst/>
              <a:latin typeface="Times New Roman" panose="02020603050405020304" pitchFamily="18"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2230943" y="1560180"/>
            <a:ext cx="2712602" cy="1107996"/>
          </a:xfrm>
          <a:prstGeom prst="rect">
            <a:avLst/>
          </a:prstGeom>
          <a:ln>
            <a:noFill/>
          </a:ln>
        </p:spPr>
        <p:txBody>
          <a:bodyPr wrap="none">
            <a:spAutoFit/>
          </a:bodyPr>
          <a:lstStyle/>
          <a:p>
            <a:pPr algn="ctr"/>
            <a:r>
              <a:rPr lang="fr-FR" sz="6600" b="1" dirty="0" err="1">
                <a:solidFill>
                  <a:schemeClr val="bg1"/>
                </a:solidFill>
                <a:latin typeface="Avenir Black" panose="02000503020000020003" pitchFamily="2" charset="0"/>
              </a:rPr>
              <a:t>Gapion</a:t>
            </a:r>
            <a:endParaRPr lang="fr-FR" sz="6600" b="1" dirty="0">
              <a:solidFill>
                <a:schemeClr val="bg1"/>
              </a:solidFill>
              <a:latin typeface="Avenir Black" panose="02000503020000020003" pitchFamily="2" charset="0"/>
            </a:endParaRPr>
          </a:p>
        </p:txBody>
      </p:sp>
      <p:pic>
        <p:nvPicPr>
          <p:cNvPr id="18" name="Image 17">
            <a:extLst>
              <a:ext uri="{FF2B5EF4-FFF2-40B4-BE49-F238E27FC236}">
                <a16:creationId xmlns:a16="http://schemas.microsoft.com/office/drawing/2014/main" id="{5E513FD5-7C14-4115-A11F-CD8BBD63C04A}"/>
              </a:ext>
            </a:extLst>
          </p:cNvPr>
          <p:cNvPicPr>
            <a:picLocks noChangeAspect="1"/>
          </p:cNvPicPr>
          <p:nvPr/>
        </p:nvPicPr>
        <p:blipFill>
          <a:blip r:embed="rId10"/>
          <a:stretch>
            <a:fillRect/>
          </a:stretch>
        </p:blipFill>
        <p:spPr>
          <a:xfrm>
            <a:off x="5580917" y="956279"/>
            <a:ext cx="1554039" cy="126265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3" name="ZoneTexte 22">
            <a:extLst>
              <a:ext uri="{FF2B5EF4-FFF2-40B4-BE49-F238E27FC236}">
                <a16:creationId xmlns:a16="http://schemas.microsoft.com/office/drawing/2014/main" id="{A8BC9038-51BA-41D0-A6B7-4C236E20EF77}"/>
              </a:ext>
            </a:extLst>
          </p:cNvPr>
          <p:cNvSpPr txBox="1"/>
          <p:nvPr/>
        </p:nvSpPr>
        <p:spPr>
          <a:xfrm>
            <a:off x="1504198" y="4001087"/>
            <a:ext cx="4720370" cy="4708981"/>
          </a:xfrm>
          <a:prstGeom prst="rect">
            <a:avLst/>
          </a:prstGeom>
          <a:noFill/>
        </p:spPr>
        <p:txBody>
          <a:bodyPr wrap="square">
            <a:spAutoFit/>
          </a:bodyPr>
          <a:lstStyle/>
          <a:p>
            <a:r>
              <a:rPr lang="fr-FR" sz="1200" b="1" dirty="0">
                <a:latin typeface="Times New Roman" panose="02020603050405020304" pitchFamily="18" charset="0"/>
                <a:cs typeface="Times New Roman" panose="02020603050405020304" pitchFamily="18" charset="0"/>
              </a:rPr>
              <a:t>Présentation </a:t>
            </a:r>
          </a:p>
          <a:p>
            <a:r>
              <a:rPr lang="fr-FR" sz="1200" dirty="0">
                <a:latin typeface="Times New Roman" panose="02020603050405020304" pitchFamily="18" charset="0"/>
                <a:cs typeface="Times New Roman" panose="02020603050405020304" pitchFamily="18" charset="0"/>
              </a:rPr>
              <a:t>Le </a:t>
            </a:r>
            <a:r>
              <a:rPr lang="fr-FR" sz="1200" dirty="0" err="1">
                <a:latin typeface="Times New Roman" panose="02020603050405020304" pitchFamily="18" charset="0"/>
                <a:cs typeface="Times New Roman" panose="02020603050405020304" pitchFamily="18" charset="0"/>
              </a:rPr>
              <a:t>Gapion</a:t>
            </a:r>
            <a:r>
              <a:rPr lang="fr-FR" sz="1200" dirty="0">
                <a:latin typeface="Times New Roman" panose="02020603050405020304" pitchFamily="18" charset="0"/>
                <a:cs typeface="Times New Roman" panose="02020603050405020304" pitchFamily="18" charset="0"/>
              </a:rPr>
              <a:t> (ou billard-pétanque) simule une partie de pétanque, jouée en 13 points.</a:t>
            </a:r>
          </a:p>
          <a:p>
            <a:r>
              <a:rPr lang="fr-FR" sz="1200" dirty="0">
                <a:latin typeface="Times New Roman" panose="02020603050405020304" pitchFamily="18" charset="0"/>
                <a:cs typeface="Times New Roman" panose="02020603050405020304" pitchFamily="18" charset="0"/>
              </a:rPr>
              <a:t>Les palets qui remplacent les boules permettent de retrouver dans son salon toutes les émotions du jeu, sans se fâcher avec ses voisins ! </a:t>
            </a:r>
          </a:p>
          <a:p>
            <a:r>
              <a:rPr lang="fr-FR" sz="1200" b="1" dirty="0">
                <a:latin typeface="Times New Roman" panose="02020603050405020304" pitchFamily="18" charset="0"/>
                <a:cs typeface="Times New Roman" panose="02020603050405020304" pitchFamily="18" charset="0"/>
              </a:rPr>
              <a:t>But du jeu                                                                                                                                                              </a:t>
            </a:r>
            <a:r>
              <a:rPr lang="fr-FR" sz="1200" dirty="0">
                <a:latin typeface="Times New Roman" panose="02020603050405020304" pitchFamily="18" charset="0"/>
                <a:cs typeface="Times New Roman" panose="02020603050405020304" pitchFamily="18" charset="0"/>
              </a:rPr>
              <a:t>Comme</a:t>
            </a:r>
            <a:r>
              <a:rPr lang="fr-FR" sz="1200" b="1" dirty="0">
                <a:latin typeface="Times New Roman" panose="02020603050405020304" pitchFamily="18" charset="0"/>
                <a:cs typeface="Times New Roman" panose="02020603050405020304" pitchFamily="18" charset="0"/>
              </a:rPr>
              <a:t> </a:t>
            </a:r>
            <a:r>
              <a:rPr lang="fr-FR" sz="1200" dirty="0">
                <a:latin typeface="Times New Roman" panose="02020603050405020304" pitchFamily="18" charset="0"/>
                <a:cs typeface="Times New Roman" panose="02020603050405020304" pitchFamily="18" charset="0"/>
              </a:rPr>
              <a:t>à la pétanque, être le premier joueur ou la première équipe à marquer 13 points.   Matériel                                                                                                                                  Une planche de jeu, 9 pions rouges, 9 pions bleus, un pion « cochonnet » rouge et une règle du jeu.</a:t>
            </a:r>
          </a:p>
          <a:p>
            <a:r>
              <a:rPr lang="fr-FR" sz="1200" dirty="0">
                <a:latin typeface="Times New Roman" panose="02020603050405020304" pitchFamily="18" charset="0"/>
                <a:cs typeface="Times New Roman" panose="02020603050405020304" pitchFamily="18" charset="0"/>
              </a:rPr>
              <a:t> </a:t>
            </a:r>
            <a:r>
              <a:rPr lang="fr-FR" sz="1200" b="1" dirty="0">
                <a:latin typeface="Times New Roman" panose="02020603050405020304" pitchFamily="18" charset="0"/>
                <a:cs typeface="Times New Roman" panose="02020603050405020304" pitchFamily="18" charset="0"/>
              </a:rPr>
              <a:t>Déroulement du jeu                                                                                                                  </a:t>
            </a:r>
            <a:r>
              <a:rPr lang="fr-FR" sz="1200" dirty="0">
                <a:latin typeface="Times New Roman" panose="02020603050405020304" pitchFamily="18" charset="0"/>
                <a:cs typeface="Times New Roman" panose="02020603050405020304" pitchFamily="18" charset="0"/>
              </a:rPr>
              <a:t>Le « cochonnet » est placé au centre. On tire au sort l’équipe qui commence.                                  Un joueur de cette équipe pointe en plaçant un palet sur le cercle extérieur. D’une pichenette du doigt, il l’expédie le plus près possible du cochonnet. Le camp adverse joue à son tour. Celui qui est le plus éloigné du cochonnet rejoue tant qu’il n’a pas pu placer un palet plus près du cochonnet que l’adversaire.                                                                                    Déplacement du cochonnet (quand il est percuté par un pion) Le cochonnet ne peut être déplacé que d’un seul cercle à chaque fois. Par exemple, il peut aller du 1er cercle central jusqu’au 2è. Mais s’il va directement dans le 3è cercle, il est replacé à la main par les adversaires dans le 1er cercle à l’endroit de leur choix.                                                   Lorsque tous les palets ont été joués, l’équipe qui possède le palet le plus proche du cochonnet marque 1 point par palet placé avant le palet le mieux placé de l’équipe adverse.</a:t>
            </a:r>
          </a:p>
        </p:txBody>
      </p:sp>
    </p:spTree>
    <p:extLst>
      <p:ext uri="{BB962C8B-B14F-4D97-AF65-F5344CB8AC3E}">
        <p14:creationId xmlns:p14="http://schemas.microsoft.com/office/powerpoint/2010/main" val="4015365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l">
              <a:spcBef>
                <a:spcPts val="0"/>
              </a:spcBef>
              <a:spcAft>
                <a:spcPts val="0"/>
              </a:spcAft>
            </a:pPr>
            <a:r>
              <a:rPr lang="fr-FR" sz="1800" kern="1400" dirty="0">
                <a:ln>
                  <a:noFill/>
                </a:ln>
                <a:solidFill>
                  <a:srgbClr val="000000"/>
                </a:solidFill>
                <a:effectLst/>
                <a:latin typeface="Times New Roman" panose="02020603050405020304" pitchFamily="18" charset="0"/>
              </a:rPr>
              <a:t> </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2181222" y="1383126"/>
            <a:ext cx="3452356"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Himalaya</a:t>
            </a:r>
          </a:p>
        </p:txBody>
      </p:sp>
      <p:pic>
        <p:nvPicPr>
          <p:cNvPr id="1026" name="Picture 2">
            <a:extLst>
              <a:ext uri="{FF2B5EF4-FFF2-40B4-BE49-F238E27FC236}">
                <a16:creationId xmlns:a16="http://schemas.microsoft.com/office/drawing/2014/main" id="{7BE99FE3-4513-4AFB-83A2-1663D7B7436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5400000">
            <a:off x="5484493" y="476165"/>
            <a:ext cx="2138858" cy="160466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16" name="ZoneTexte 15">
            <a:extLst>
              <a:ext uri="{FF2B5EF4-FFF2-40B4-BE49-F238E27FC236}">
                <a16:creationId xmlns:a16="http://schemas.microsoft.com/office/drawing/2014/main" id="{1A7284E4-2EDC-498A-9AF3-892A3C4B5983}"/>
              </a:ext>
            </a:extLst>
          </p:cNvPr>
          <p:cNvSpPr txBox="1"/>
          <p:nvPr/>
        </p:nvSpPr>
        <p:spPr>
          <a:xfrm>
            <a:off x="1607842" y="4254817"/>
            <a:ext cx="4025736" cy="3642023"/>
          </a:xfrm>
          <a:prstGeom prst="rect">
            <a:avLst/>
          </a:prstGeom>
          <a:noFill/>
        </p:spPr>
        <p:txBody>
          <a:bodyPr wrap="square">
            <a:spAutoFit/>
          </a:bodyPr>
          <a:lstStyle/>
          <a:p>
            <a:pPr marL="0" marR="0" indent="0" algn="l">
              <a:spcBef>
                <a:spcPts val="0"/>
              </a:spcBef>
              <a:spcAft>
                <a:spcPts val="0"/>
              </a:spcAft>
            </a:pPr>
            <a:r>
              <a:rPr lang="fr-FR" sz="1200" b="1" kern="1400" dirty="0">
                <a:ln>
                  <a:noFill/>
                </a:ln>
                <a:solidFill>
                  <a:srgbClr val="000000"/>
                </a:solidFill>
                <a:effectLst/>
                <a:latin typeface="Times New Roman" panose="02020603050405020304" pitchFamily="18" charset="0"/>
              </a:rPr>
              <a:t>Contenu : </a:t>
            </a:r>
            <a:endParaRPr lang="fr-FR" sz="12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plateau de jeu avec support en bois</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2 ficelles latérales, 1 anneau en bois et 2 billes</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95250" marR="0" indent="0" algn="just">
              <a:spcBef>
                <a:spcPts val="750"/>
              </a:spcBef>
              <a:spcAft>
                <a:spcPts val="750"/>
              </a:spcAft>
            </a:pPr>
            <a:r>
              <a:rPr lang="fr-FR" sz="1200" b="1" kern="1400" dirty="0">
                <a:ln>
                  <a:noFill/>
                </a:ln>
                <a:solidFill>
                  <a:srgbClr val="000000"/>
                </a:solidFill>
                <a:effectLst/>
                <a:latin typeface="Times New Roman" panose="02020603050405020304" pitchFamily="18" charset="0"/>
              </a:rPr>
              <a:t>Un jeu d'adresse accessible pour 1 joueur à partir de 8 ans. Avec un minimum de maîtrise de soi, le succès est assuré. </a:t>
            </a:r>
          </a:p>
          <a:p>
            <a:pPr marL="95250" marR="0" indent="0" algn="just">
              <a:spcBef>
                <a:spcPts val="750"/>
              </a:spcBef>
              <a:spcAft>
                <a:spcPts val="750"/>
              </a:spcAft>
            </a:pPr>
            <a:r>
              <a:rPr lang="fr-FR" sz="1200" b="0" kern="1400" dirty="0">
                <a:ln>
                  <a:noFill/>
                </a:ln>
                <a:solidFill>
                  <a:srgbClr val="000000"/>
                </a:solidFill>
                <a:effectLst/>
                <a:latin typeface="Times New Roman" panose="02020603050405020304" pitchFamily="18" charset="0"/>
              </a:rPr>
              <a:t> Un jeu pour la coordination des deux mains. Un anneau supportant une bille est maintenu contre le tableau perforé par deux ficelles. On le déplace en manœuvrant l'extrémité des ficelles afin de suivre la ligne dessinée sur le plateau et qui passe dangereusement entre les perforations du plateau. Attention aux gestes trop brusques ! La bille pourrait passer par un trou </a:t>
            </a:r>
            <a:r>
              <a:rPr lang="fr-FR" sz="1800" b="0" kern="1400" dirty="0">
                <a:ln>
                  <a:noFill/>
                </a:ln>
                <a:solidFill>
                  <a:srgbClr val="000000"/>
                </a:solidFill>
                <a:effectLst/>
                <a:latin typeface="Times New Roman" panose="02020603050405020304" pitchFamily="18" charset="0"/>
              </a:rPr>
              <a:t>! </a:t>
            </a:r>
            <a:endParaRPr lang="fr-FR" sz="1800" b="1"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800" kern="1400" dirty="0">
                <a:ln>
                  <a:noFill/>
                </a:ln>
                <a:solidFill>
                  <a:srgbClr val="000000"/>
                </a:solidFill>
                <a:effectLst/>
                <a:latin typeface="Times New Roman" panose="02020603050405020304" pitchFamily="18" charset="0"/>
              </a:rPr>
              <a:t> </a:t>
            </a:r>
          </a:p>
        </p:txBody>
      </p:sp>
    </p:spTree>
    <p:extLst>
      <p:ext uri="{BB962C8B-B14F-4D97-AF65-F5344CB8AC3E}">
        <p14:creationId xmlns:p14="http://schemas.microsoft.com/office/powerpoint/2010/main" val="3542120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6615" y="3146220"/>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000" kern="1400" dirty="0">
                <a:ln>
                  <a:noFill/>
                </a:ln>
                <a:solidFill>
                  <a:srgbClr val="000000"/>
                </a:solidFill>
                <a:effectLst/>
                <a:latin typeface="Times New Roman" panose="02020603050405020304" pitchFamily="18" charset="0"/>
              </a:rPr>
              <a:t> </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589978"/>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1" y="2895900"/>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2611729" y="1110106"/>
            <a:ext cx="2135970" cy="1107996"/>
          </a:xfrm>
          <a:prstGeom prst="rect">
            <a:avLst/>
          </a:prstGeom>
          <a:ln>
            <a:noFill/>
          </a:ln>
        </p:spPr>
        <p:txBody>
          <a:bodyPr wrap="none">
            <a:spAutoFit/>
          </a:bodyPr>
          <a:lstStyle/>
          <a:p>
            <a:pPr algn="ctr"/>
            <a:r>
              <a:rPr lang="fr-FR" sz="6600" b="1" dirty="0" err="1">
                <a:solidFill>
                  <a:schemeClr val="bg1"/>
                </a:solidFill>
                <a:latin typeface="Avenir Black" panose="02000503020000020003" pitchFamily="2" charset="0"/>
              </a:rPr>
              <a:t>Kapla</a:t>
            </a:r>
            <a:endParaRPr lang="fr-FR" sz="6600" b="1" dirty="0">
              <a:solidFill>
                <a:schemeClr val="bg1"/>
              </a:solidFill>
              <a:latin typeface="Avenir Black" panose="02000503020000020003" pitchFamily="2" charset="0"/>
            </a:endParaRPr>
          </a:p>
        </p:txBody>
      </p:sp>
      <p:pic>
        <p:nvPicPr>
          <p:cNvPr id="2051" name="Picture 3">
            <a:extLst>
              <a:ext uri="{FF2B5EF4-FFF2-40B4-BE49-F238E27FC236}">
                <a16:creationId xmlns:a16="http://schemas.microsoft.com/office/drawing/2014/main" id="{3A218360-B896-4479-8DE6-FDD4AB169DE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5797" t="9421" r="28850" b="2657"/>
          <a:stretch>
            <a:fillRect/>
          </a:stretch>
        </p:blipFill>
        <p:spPr bwMode="auto">
          <a:xfrm>
            <a:off x="4930774" y="114107"/>
            <a:ext cx="2354263" cy="237648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2" name="Rectangle 5">
            <a:extLst>
              <a:ext uri="{FF2B5EF4-FFF2-40B4-BE49-F238E27FC236}">
                <a16:creationId xmlns:a16="http://schemas.microsoft.com/office/drawing/2014/main" id="{E42DC55A-0141-4E29-989C-B370E2536CD4}"/>
              </a:ext>
            </a:extLst>
          </p:cNvPr>
          <p:cNvSpPr>
            <a:spLocks noChangeArrowheads="1"/>
          </p:cNvSpPr>
          <p:nvPr/>
        </p:nvSpPr>
        <p:spPr bwMode="auto">
          <a:xfrm>
            <a:off x="1102653" y="4734329"/>
            <a:ext cx="3469348" cy="641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177744"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Jeu de construction pour plusieurs joueurs dés 5 ans.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3" name="Text Box 4">
            <a:extLst>
              <a:ext uri="{FF2B5EF4-FFF2-40B4-BE49-F238E27FC236}">
                <a16:creationId xmlns:a16="http://schemas.microsoft.com/office/drawing/2014/main" id="{E6B8FA4A-396F-4AD5-BC6A-207619B7D8E6}"/>
              </a:ext>
            </a:extLst>
          </p:cNvPr>
          <p:cNvSpPr txBox="1">
            <a:spLocks noGrp="1" noChangeArrowheads="1"/>
          </p:cNvSpPr>
          <p:nvPr/>
        </p:nvSpPr>
        <p:spPr bwMode="auto">
          <a:xfrm>
            <a:off x="836993" y="5089362"/>
            <a:ext cx="6191250" cy="237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00000"/>
                </a:solidFill>
                <a:effectLst/>
                <a:latin typeface="Times New Roman" panose="02020603050405020304" pitchFamily="18" charset="0"/>
              </a:rPr>
              <a:t>Contenu de 5 barils </a:t>
            </a:r>
            <a:r>
              <a:rPr kumimoji="0" lang="fr-FR" altLang="fr-FR" sz="1200" b="0" i="0" u="none" strike="noStrike" cap="none" normalizeH="0" baseline="0" dirty="0" err="1">
                <a:ln>
                  <a:noFill/>
                </a:ln>
                <a:solidFill>
                  <a:srgbClr val="000000"/>
                </a:solidFill>
                <a:effectLst/>
                <a:latin typeface="Times New Roman" panose="02020603050405020304" pitchFamily="18" charset="0"/>
              </a:rPr>
              <a:t>Kapla</a:t>
            </a:r>
            <a:r>
              <a:rPr kumimoji="0" lang="fr-FR" altLang="fr-FR" sz="1200" b="0" i="0" u="none" strike="noStrike" cap="none" normalizeH="0" baseline="0" dirty="0">
                <a:ln>
                  <a:noFill/>
                </a:ln>
                <a:solidFill>
                  <a:srgbClr val="000000"/>
                </a:solidFill>
                <a:effectLst/>
                <a:latin typeface="Times New Roman" panose="02020603050405020304" pitchFamily="18" charset="0"/>
              </a:rPr>
              <a:t>, soit 2000 pièces, présenté dans un coffre en bois sur roulettes. Un jeu de construction simple et intelligent . Sens artistique, technologie, patience et maîtrise du geste, telles sont les qualités mises en valeur par ce jeu simple composé de planchettes de bois identique aux possibilités infinies</a:t>
            </a:r>
            <a:endParaRPr kumimoji="0" lang="fr-FR" altLang="fr-FR" sz="1200" b="0" i="0" u="none" strike="noStrike" cap="none" normalizeH="0" baseline="0" dirty="0">
              <a:ln>
                <a:noFill/>
              </a:ln>
              <a:solidFill>
                <a:schemeClr val="tx1"/>
              </a:solidFill>
              <a:effectLst/>
              <a:latin typeface="Arial" panose="020B0604020202020204" pitchFamily="34" charset="0"/>
            </a:endParaRPr>
          </a:p>
        </p:txBody>
      </p:sp>
      <p:sp>
        <p:nvSpPr>
          <p:cNvPr id="5" name="Rectangle 7">
            <a:extLst>
              <a:ext uri="{FF2B5EF4-FFF2-40B4-BE49-F238E27FC236}">
                <a16:creationId xmlns:a16="http://schemas.microsoft.com/office/drawing/2014/main" id="{B41B3616-FB3F-433A-BB81-5F36FC245456}"/>
              </a:ext>
            </a:extLst>
          </p:cNvPr>
          <p:cNvSpPr>
            <a:spLocks noChangeArrowheads="1"/>
          </p:cNvSpPr>
          <p:nvPr/>
        </p:nvSpPr>
        <p:spPr bwMode="auto">
          <a:xfrm>
            <a:off x="324464" y="7464262"/>
            <a:ext cx="75596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a:ln>
                <a:noFill/>
              </a:ln>
              <a:solidFill>
                <a:srgbClr val="0000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a:ln>
                  <a:noFill/>
                </a:ln>
                <a:solidFill>
                  <a:srgbClr val="000000"/>
                </a:solidFill>
                <a:effectLst/>
                <a:latin typeface="Times New Roman" panose="02020603050405020304" pitchFamily="18" charset="0"/>
              </a:rPr>
              <a: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6261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000" kern="1400" dirty="0">
                <a:ln>
                  <a:noFill/>
                </a:ln>
                <a:solidFill>
                  <a:srgbClr val="000000"/>
                </a:solidFill>
                <a:effectLst/>
                <a:latin typeface="Times New Roman" panose="02020603050405020304" pitchFamily="18" charset="0"/>
              </a:rPr>
              <a:t> </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1772828" y="1550295"/>
            <a:ext cx="2854564"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Mikado</a:t>
            </a:r>
          </a:p>
        </p:txBody>
      </p:sp>
      <p:sp>
        <p:nvSpPr>
          <p:cNvPr id="16" name="ZoneTexte 15">
            <a:extLst>
              <a:ext uri="{FF2B5EF4-FFF2-40B4-BE49-F238E27FC236}">
                <a16:creationId xmlns:a16="http://schemas.microsoft.com/office/drawing/2014/main" id="{2329B113-5E32-45F0-9F71-F85EC36FFADB}"/>
              </a:ext>
            </a:extLst>
          </p:cNvPr>
          <p:cNvSpPr txBox="1"/>
          <p:nvPr/>
        </p:nvSpPr>
        <p:spPr>
          <a:xfrm>
            <a:off x="386031" y="3916955"/>
            <a:ext cx="6058239" cy="5447645"/>
          </a:xfrm>
          <a:prstGeom prst="rect">
            <a:avLst/>
          </a:prstGeom>
          <a:noFill/>
        </p:spPr>
        <p:txBody>
          <a:bodyPr wrap="square">
            <a:spAutoFit/>
          </a:bodyPr>
          <a:lstStyle/>
          <a:p>
            <a:pPr marL="0" marR="0" indent="0" algn="l">
              <a:spcBef>
                <a:spcPts val="0"/>
              </a:spcBef>
              <a:spcAft>
                <a:spcPts val="0"/>
              </a:spcAft>
            </a:pPr>
            <a:r>
              <a:rPr lang="fr-FR" sz="1200" b="1" kern="1400" dirty="0">
                <a:ln>
                  <a:noFill/>
                </a:ln>
                <a:solidFill>
                  <a:srgbClr val="000000"/>
                </a:solidFill>
                <a:effectLst/>
                <a:latin typeface="Times New Roman" panose="02020603050405020304" pitchFamily="18" charset="0"/>
              </a:rPr>
              <a:t>Contenu : </a:t>
            </a:r>
            <a:endParaRPr lang="fr-FR" sz="12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200" b="1" kern="1400" dirty="0">
                <a:ln>
                  <a:noFill/>
                </a:ln>
                <a:solidFill>
                  <a:srgbClr val="000000"/>
                </a:solidFill>
                <a:effectLst/>
                <a:latin typeface="Times New Roman" panose="02020603050405020304" pitchFamily="18" charset="0"/>
              </a:rPr>
              <a:t>1er Mikado : </a:t>
            </a:r>
            <a:r>
              <a:rPr lang="fr-FR" sz="1200" kern="1400" dirty="0">
                <a:ln>
                  <a:noFill/>
                </a:ln>
                <a:solidFill>
                  <a:srgbClr val="000000"/>
                </a:solidFill>
                <a:effectLst/>
                <a:latin typeface="Times New Roman" panose="02020603050405020304" pitchFamily="18" charset="0"/>
              </a:rPr>
              <a:t>20 baguettes de différentes couleurs: </a:t>
            </a:r>
          </a:p>
          <a:p>
            <a:pPr marL="359994" marR="0" indent="-359994" algn="just">
              <a:spcBef>
                <a:spcPts val="0"/>
              </a:spcBef>
              <a:spcAft>
                <a:spcPts val="0"/>
              </a:spcAft>
            </a:pPr>
            <a:r>
              <a:rPr lang="fr-FR" sz="1200" kern="1400" dirty="0">
                <a:ln>
                  <a:noFill/>
                </a:ln>
                <a:solidFill>
                  <a:srgbClr val="000000"/>
                </a:solidFill>
                <a:effectLst/>
                <a:latin typeface="Symbol" panose="05050102010706020507" pitchFamily="18" charset="2"/>
              </a:rPr>
              <a:t>·</a:t>
            </a:r>
            <a:r>
              <a:rPr lang="fr-FR" sz="1200" kern="1400" dirty="0">
                <a:ln>
                  <a:noFill/>
                </a:ln>
                <a:solidFill>
                  <a:srgbClr val="000000"/>
                </a:solidFill>
                <a:effectLst/>
                <a:latin typeface="Times New Roman" panose="02020603050405020304" pitchFamily="18" charset="0"/>
              </a:rPr>
              <a:t> 1 couleur bois : 20 points</a:t>
            </a:r>
          </a:p>
          <a:p>
            <a:pPr marL="359994" marR="0" indent="-359994" algn="just">
              <a:spcBef>
                <a:spcPts val="0"/>
              </a:spcBef>
              <a:spcAft>
                <a:spcPts val="0"/>
              </a:spcAft>
            </a:pPr>
            <a:r>
              <a:rPr lang="fr-FR" sz="1200" kern="1400" dirty="0">
                <a:ln>
                  <a:noFill/>
                </a:ln>
                <a:solidFill>
                  <a:srgbClr val="000000"/>
                </a:solidFill>
                <a:effectLst/>
                <a:latin typeface="Symbol" panose="05050102010706020507" pitchFamily="18" charset="2"/>
              </a:rPr>
              <a:t>·</a:t>
            </a:r>
            <a:r>
              <a:rPr lang="fr-FR" sz="1200" kern="1400" dirty="0">
                <a:ln>
                  <a:noFill/>
                </a:ln>
                <a:solidFill>
                  <a:srgbClr val="000000"/>
                </a:solidFill>
                <a:effectLst/>
                <a:latin typeface="Times New Roman" panose="02020603050405020304" pitchFamily="18" charset="0"/>
              </a:rPr>
              <a:t> 3 verts : 10 points</a:t>
            </a:r>
          </a:p>
          <a:p>
            <a:pPr marL="359994" marR="0" indent="-359994" algn="just">
              <a:spcBef>
                <a:spcPts val="0"/>
              </a:spcBef>
              <a:spcAft>
                <a:spcPts val="0"/>
              </a:spcAft>
            </a:pPr>
            <a:r>
              <a:rPr lang="fr-FR" sz="1200" kern="1400" dirty="0">
                <a:ln>
                  <a:noFill/>
                </a:ln>
                <a:solidFill>
                  <a:srgbClr val="000000"/>
                </a:solidFill>
                <a:effectLst/>
                <a:latin typeface="Symbol" panose="05050102010706020507" pitchFamily="18" charset="2"/>
              </a:rPr>
              <a:t>·</a:t>
            </a:r>
            <a:r>
              <a:rPr lang="fr-FR" sz="1200" kern="1400" dirty="0">
                <a:ln>
                  <a:noFill/>
                </a:ln>
                <a:solidFill>
                  <a:srgbClr val="000000"/>
                </a:solidFill>
                <a:effectLst/>
                <a:latin typeface="Times New Roman" panose="02020603050405020304" pitchFamily="18" charset="0"/>
              </a:rPr>
              <a:t> 6 rouges : 5 points</a:t>
            </a:r>
          </a:p>
          <a:p>
            <a:pPr marL="359994" marR="0" indent="-359994" algn="just">
              <a:spcBef>
                <a:spcPts val="0"/>
              </a:spcBef>
              <a:spcAft>
                <a:spcPts val="0"/>
              </a:spcAft>
            </a:pPr>
            <a:r>
              <a:rPr lang="fr-FR" sz="1200" kern="1400" dirty="0">
                <a:ln>
                  <a:noFill/>
                </a:ln>
                <a:solidFill>
                  <a:srgbClr val="000000"/>
                </a:solidFill>
                <a:effectLst/>
                <a:latin typeface="Symbol" panose="05050102010706020507" pitchFamily="18" charset="2"/>
              </a:rPr>
              <a:t>·</a:t>
            </a:r>
            <a:r>
              <a:rPr lang="fr-FR" sz="1200" kern="1400" dirty="0">
                <a:ln>
                  <a:noFill/>
                </a:ln>
                <a:solidFill>
                  <a:srgbClr val="000000"/>
                </a:solidFill>
                <a:effectLst/>
                <a:latin typeface="Times New Roman" panose="02020603050405020304" pitchFamily="18" charset="0"/>
              </a:rPr>
              <a:t> 5 bleus : 3 points</a:t>
            </a:r>
          </a:p>
          <a:p>
            <a:pPr marL="359994" marR="0" indent="-359994" algn="just">
              <a:spcBef>
                <a:spcPts val="0"/>
              </a:spcBef>
              <a:spcAft>
                <a:spcPts val="0"/>
              </a:spcAft>
            </a:pPr>
            <a:r>
              <a:rPr lang="fr-FR" sz="1200" kern="1400" dirty="0">
                <a:ln>
                  <a:noFill/>
                </a:ln>
                <a:solidFill>
                  <a:srgbClr val="000000"/>
                </a:solidFill>
                <a:effectLst/>
                <a:latin typeface="Symbol" panose="05050102010706020507" pitchFamily="18" charset="2"/>
              </a:rPr>
              <a:t>·</a:t>
            </a:r>
            <a:r>
              <a:rPr lang="fr-FR" sz="1200" kern="1400" dirty="0">
                <a:ln>
                  <a:noFill/>
                </a:ln>
                <a:solidFill>
                  <a:srgbClr val="000000"/>
                </a:solidFill>
                <a:effectLst/>
                <a:latin typeface="Times New Roman" panose="02020603050405020304" pitchFamily="18" charset="0"/>
              </a:rPr>
              <a:t> 5 jaunes : 2 points</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2è Mikado : 40 baguettes</a:t>
            </a: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A partir de 4 ans</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Nombre de joueurs : </a:t>
            </a:r>
            <a:r>
              <a:rPr lang="fr-FR" sz="1200" kern="1400" dirty="0">
                <a:ln>
                  <a:noFill/>
                </a:ln>
                <a:solidFill>
                  <a:srgbClr val="000000"/>
                </a:solidFill>
                <a:effectLst/>
                <a:latin typeface="Times New Roman" panose="02020603050405020304" pitchFamily="18" charset="0"/>
              </a:rPr>
              <a:t>2 à 6 joueurs</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But du jeu : </a:t>
            </a:r>
            <a:r>
              <a:rPr lang="fr-FR" sz="1200" kern="1400" dirty="0">
                <a:ln>
                  <a:noFill/>
                </a:ln>
                <a:solidFill>
                  <a:srgbClr val="000000"/>
                </a:solidFill>
                <a:effectLst/>
                <a:latin typeface="Times New Roman" panose="02020603050405020304" pitchFamily="18" charset="0"/>
              </a:rPr>
              <a:t>Essayez de récupérer le plus de baguettes.</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Début de la partie: </a:t>
            </a:r>
            <a:r>
              <a:rPr lang="fr-FR" sz="1200" kern="1400" dirty="0">
                <a:ln>
                  <a:noFill/>
                </a:ln>
                <a:solidFill>
                  <a:srgbClr val="000000"/>
                </a:solidFill>
                <a:effectLst/>
                <a:latin typeface="Times New Roman" panose="02020603050405020304" pitchFamily="18" charset="0"/>
              </a:rPr>
              <a:t>Le plus jeune joueur commence la partie. Ensuite, les joueurs jouent dans le sens des aiguilles d’une montre. Le joueur qui commence à jouer tient les baguettes serrées dans son poing et les laisse tomber, en éventail, sur une table ou sur le sol.</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Déroulement : </a:t>
            </a:r>
            <a:r>
              <a:rPr lang="fr-FR" sz="1200" kern="1400" dirty="0">
                <a:ln>
                  <a:noFill/>
                </a:ln>
                <a:solidFill>
                  <a:srgbClr val="000000"/>
                </a:solidFill>
                <a:effectLst/>
                <a:latin typeface="Times New Roman" panose="02020603050405020304" pitchFamily="18" charset="0"/>
              </a:rPr>
              <a:t>Chaque joueur doit alors retirer une baguette de son choix. Il ne doit en aucun cas faire bouger ou déplacer une autre baguette. Si le joueur parvient à prendre une baguette sans en bouger ni déplacer une autre, il la met devant lui, et il peut continuer à retirer d'autres baguettes. Dès qu'il déplace une autre baguette par inadvertance, il cède son tour au joueur suivant.</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Le joueur qui a récupéré une baguette, a le droit de s'aider de la baguette Mikado pour en retirer une autre. </a:t>
            </a:r>
          </a:p>
          <a:p>
            <a:pPr marL="0" marR="0" indent="0" algn="just">
              <a:spcBef>
                <a:spcPts val="0"/>
              </a:spcBef>
              <a:spcAft>
                <a:spcPts val="0"/>
              </a:spcAft>
            </a:pPr>
            <a:r>
              <a:rPr lang="fr-FR" sz="1200" kern="1400" dirty="0">
                <a:ln>
                  <a:noFill/>
                </a:ln>
                <a:solidFill>
                  <a:srgbClr val="000000"/>
                </a:solidFill>
                <a:effectLst/>
                <a:latin typeface="Arial" panose="020B0604020202020204" pitchFamily="34" charset="0"/>
              </a:rPr>
              <a:t> </a:t>
            </a:r>
            <a:endParaRPr lang="fr-FR" sz="12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200" b="1" kern="1400" dirty="0">
                <a:ln>
                  <a:noFill/>
                </a:ln>
                <a:solidFill>
                  <a:srgbClr val="000000"/>
                </a:solidFill>
                <a:effectLst/>
                <a:latin typeface="Times New Roman" panose="02020603050405020304" pitchFamily="18" charset="0"/>
              </a:rPr>
              <a:t>Fin de la partie : </a:t>
            </a:r>
            <a:r>
              <a:rPr lang="fr-FR" sz="1200" kern="1400" dirty="0">
                <a:ln>
                  <a:noFill/>
                </a:ln>
                <a:solidFill>
                  <a:srgbClr val="000000"/>
                </a:solidFill>
                <a:effectLst/>
                <a:latin typeface="Times New Roman" panose="02020603050405020304" pitchFamily="18" charset="0"/>
              </a:rPr>
              <a:t>Le gagnant est celui qui a cumulé le plus de points</a:t>
            </a:r>
          </a:p>
        </p:txBody>
      </p:sp>
      <p:pic>
        <p:nvPicPr>
          <p:cNvPr id="3074" name="Picture 2">
            <a:extLst>
              <a:ext uri="{FF2B5EF4-FFF2-40B4-BE49-F238E27FC236}">
                <a16:creationId xmlns:a16="http://schemas.microsoft.com/office/drawing/2014/main" id="{ED2A1726-0686-4B39-B1D7-2A3860B26AF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76205" y="177580"/>
            <a:ext cx="2566911" cy="192671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4487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l">
              <a:spcBef>
                <a:spcPts val="0"/>
              </a:spcBef>
              <a:spcAft>
                <a:spcPts val="0"/>
              </a:spcAft>
            </a:pPr>
            <a:r>
              <a:rPr lang="fr-FR" sz="1800" kern="1400" dirty="0">
                <a:ln>
                  <a:noFill/>
                </a:ln>
                <a:solidFill>
                  <a:srgbClr val="000000"/>
                </a:solidFill>
                <a:effectLst/>
                <a:latin typeface="Times New Roman" panose="02020603050405020304" pitchFamily="18" charset="0"/>
              </a:rPr>
              <a:t> </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1251594" y="1731238"/>
            <a:ext cx="4047326"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Parachutes</a:t>
            </a:r>
          </a:p>
        </p:txBody>
      </p:sp>
      <p:pic>
        <p:nvPicPr>
          <p:cNvPr id="4098" name="Picture 2">
            <a:extLst>
              <a:ext uri="{FF2B5EF4-FFF2-40B4-BE49-F238E27FC236}">
                <a16:creationId xmlns:a16="http://schemas.microsoft.com/office/drawing/2014/main" id="{E51EB197-3851-4876-AE7D-266714FB16A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30837" y="226242"/>
            <a:ext cx="1861984" cy="186198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16" name="ZoneTexte 15">
            <a:extLst>
              <a:ext uri="{FF2B5EF4-FFF2-40B4-BE49-F238E27FC236}">
                <a16:creationId xmlns:a16="http://schemas.microsoft.com/office/drawing/2014/main" id="{72D73C14-8C5C-4BE7-8EDB-CD9C4E3A6215}"/>
              </a:ext>
            </a:extLst>
          </p:cNvPr>
          <p:cNvSpPr txBox="1"/>
          <p:nvPr/>
        </p:nvSpPr>
        <p:spPr>
          <a:xfrm>
            <a:off x="6061083" y="3442916"/>
            <a:ext cx="3797710" cy="830997"/>
          </a:xfrm>
          <a:prstGeom prst="rect">
            <a:avLst/>
          </a:prstGeom>
          <a:noFill/>
        </p:spPr>
        <p:txBody>
          <a:bodyPr wrap="square">
            <a:spAutoFit/>
          </a:bodyPr>
          <a:lstStyle/>
          <a:p>
            <a:r>
              <a:rPr lang="fr-FR" sz="1200" dirty="0">
                <a:latin typeface="Times New Roman" panose="02020603050405020304" pitchFamily="18" charset="0"/>
                <a:cs typeface="Times New Roman" panose="02020603050405020304" pitchFamily="18" charset="0"/>
              </a:rPr>
              <a:t>Contenu : </a:t>
            </a:r>
          </a:p>
          <a:p>
            <a:r>
              <a:rPr lang="fr-FR" sz="1200" dirty="0">
                <a:latin typeface="Times New Roman" panose="02020603050405020304" pitchFamily="18" charset="0"/>
                <a:cs typeface="Times New Roman" panose="02020603050405020304" pitchFamily="18" charset="0"/>
              </a:rPr>
              <a:t>2 parachutes </a:t>
            </a:r>
          </a:p>
          <a:p>
            <a:r>
              <a:rPr lang="fr-FR" sz="1200" dirty="0">
                <a:latin typeface="Times New Roman" panose="02020603050405020304" pitchFamily="18" charset="0"/>
                <a:cs typeface="Times New Roman" panose="02020603050405020304" pitchFamily="18" charset="0"/>
              </a:rPr>
              <a:t>25 balles</a:t>
            </a:r>
          </a:p>
          <a:p>
            <a:r>
              <a:rPr lang="fr-FR" sz="1200" dirty="0" err="1">
                <a:latin typeface="Times New Roman" panose="02020603050405020304" pitchFamily="18" charset="0"/>
                <a:cs typeface="Times New Roman" panose="02020603050405020304" pitchFamily="18" charset="0"/>
              </a:rPr>
              <a:t>Fasicule</a:t>
            </a:r>
            <a:r>
              <a:rPr lang="fr-FR" sz="1200" dirty="0">
                <a:latin typeface="Times New Roman" panose="02020603050405020304" pitchFamily="18" charset="0"/>
                <a:cs typeface="Times New Roman" panose="02020603050405020304" pitchFamily="18" charset="0"/>
              </a:rPr>
              <a:t> règles du jeu</a:t>
            </a:r>
          </a:p>
        </p:txBody>
      </p:sp>
      <p:sp>
        <p:nvSpPr>
          <p:cNvPr id="18" name="ZoneTexte 17">
            <a:extLst>
              <a:ext uri="{FF2B5EF4-FFF2-40B4-BE49-F238E27FC236}">
                <a16:creationId xmlns:a16="http://schemas.microsoft.com/office/drawing/2014/main" id="{D0E5D414-D25B-42CF-A9AF-382ED3693C1F}"/>
              </a:ext>
            </a:extLst>
          </p:cNvPr>
          <p:cNvSpPr txBox="1"/>
          <p:nvPr/>
        </p:nvSpPr>
        <p:spPr>
          <a:xfrm>
            <a:off x="114631" y="3916955"/>
            <a:ext cx="7747056" cy="5581015"/>
          </a:xfrm>
          <a:prstGeom prst="rect">
            <a:avLst/>
          </a:prstGeom>
          <a:noFill/>
        </p:spPr>
        <p:txBody>
          <a:bodyPr wrap="square">
            <a:spAutoFit/>
          </a:bodyPr>
          <a:lstStyle/>
          <a:p>
            <a:pPr marL="0" marR="0" indent="0" algn="l">
              <a:spcBef>
                <a:spcPts val="0"/>
              </a:spcBef>
              <a:spcAft>
                <a:spcPts val="1400"/>
              </a:spcAft>
            </a:pPr>
            <a:r>
              <a:rPr lang="fr-FR" sz="800" b="1" kern="1400" dirty="0">
                <a:ln>
                  <a:noFill/>
                </a:ln>
                <a:solidFill>
                  <a:srgbClr val="800080"/>
                </a:solidFill>
                <a:effectLst/>
                <a:latin typeface="Times New Roman" panose="02020603050405020304" pitchFamily="18" charset="0"/>
              </a:rPr>
              <a:t>JEUX COOPERATIFS : ACTIVITÉS PHYSIQUES ET MOTRICES/ ACTIVITÉS EXTÉRIEURES</a:t>
            </a:r>
            <a:endParaRPr lang="fr-FR" sz="800" kern="1400" dirty="0">
              <a:solidFill>
                <a:srgbClr val="000000"/>
              </a:solidFill>
              <a:latin typeface="Times New Roman" panose="02020603050405020304" pitchFamily="18" charset="0"/>
            </a:endParaRPr>
          </a:p>
          <a:p>
            <a:pPr marL="0" marR="0" indent="0" algn="l">
              <a:spcBef>
                <a:spcPts val="0"/>
              </a:spcBef>
              <a:spcAft>
                <a:spcPts val="1400"/>
              </a:spcAft>
            </a:pPr>
            <a:r>
              <a:rPr lang="fr-FR" sz="800" b="1" kern="1400" dirty="0">
                <a:ln>
                  <a:noFill/>
                </a:ln>
                <a:solidFill>
                  <a:srgbClr val="000000"/>
                </a:solidFill>
                <a:effectLst/>
                <a:latin typeface="Times New Roman" panose="02020603050405020304" pitchFamily="18" charset="0"/>
              </a:rPr>
              <a:t>La vague</a:t>
            </a:r>
            <a:br>
              <a:rPr lang="fr-FR" sz="800" kern="1400" dirty="0">
                <a:ln>
                  <a:noFill/>
                </a:ln>
                <a:solidFill>
                  <a:srgbClr val="000000"/>
                </a:solidFill>
                <a:effectLst/>
                <a:latin typeface="Times New Roman" panose="02020603050405020304" pitchFamily="18" charset="0"/>
              </a:rPr>
            </a:br>
            <a:r>
              <a:rPr lang="fr-FR" sz="800" kern="1400" dirty="0">
                <a:ln>
                  <a:noFill/>
                </a:ln>
                <a:solidFill>
                  <a:srgbClr val="000000"/>
                </a:solidFill>
                <a:effectLst/>
                <a:latin typeface="Times New Roman" panose="02020603050405020304" pitchFamily="18" charset="0"/>
              </a:rPr>
              <a:t>Demandez à tous les enfants de prendre une poignée du parachute. Tout le monde se place en petit bonhomme et, au signal de l’éducatrice, les enfants se lèvent à tour de rôle en levant le parachute avec eux pour faire une vague. Vous pouvez aussi préciser à quelle hauteur lever le parachute, comme à la taille, aux épaules ou par-dessus la tête.</a:t>
            </a:r>
          </a:p>
          <a:p>
            <a:pPr marL="0" marR="0" indent="0" algn="l">
              <a:spcBef>
                <a:spcPts val="0"/>
              </a:spcBef>
              <a:spcAft>
                <a:spcPts val="1400"/>
              </a:spcAft>
            </a:pPr>
            <a:r>
              <a:rPr lang="fr-FR" sz="800" b="1" kern="1400" dirty="0">
                <a:ln>
                  <a:noFill/>
                </a:ln>
                <a:solidFill>
                  <a:srgbClr val="000000"/>
                </a:solidFill>
                <a:effectLst/>
                <a:latin typeface="Times New Roman" panose="02020603050405020304" pitchFamily="18" charset="0"/>
              </a:rPr>
              <a:t>La mer</a:t>
            </a:r>
            <a:br>
              <a:rPr lang="fr-FR" sz="800" kern="1400" dirty="0">
                <a:ln>
                  <a:noFill/>
                </a:ln>
                <a:solidFill>
                  <a:srgbClr val="000000"/>
                </a:solidFill>
                <a:effectLst/>
                <a:latin typeface="Times New Roman" panose="02020603050405020304" pitchFamily="18" charset="0"/>
              </a:rPr>
            </a:br>
            <a:r>
              <a:rPr lang="fr-FR" sz="800" kern="1400" dirty="0">
                <a:ln>
                  <a:noFill/>
                </a:ln>
                <a:solidFill>
                  <a:srgbClr val="000000"/>
                </a:solidFill>
                <a:effectLst/>
                <a:latin typeface="Times New Roman" panose="02020603050405020304" pitchFamily="18" charset="0"/>
              </a:rPr>
              <a:t>Chaque enfant prend une poignée et il s’agit simplement d’agiter le parachute. Commencez par des vagues toutes douces pour augmenter progressivement la force et terminer avec une véritable tempête en mer!</a:t>
            </a:r>
          </a:p>
          <a:p>
            <a:pPr marL="0" marR="0" indent="0" algn="l">
              <a:spcBef>
                <a:spcPts val="0"/>
              </a:spcBef>
              <a:spcAft>
                <a:spcPts val="1400"/>
              </a:spcAft>
            </a:pPr>
            <a:r>
              <a:rPr lang="fr-FR" sz="800" b="1" kern="1400" dirty="0">
                <a:ln>
                  <a:noFill/>
                </a:ln>
                <a:solidFill>
                  <a:srgbClr val="000000"/>
                </a:solidFill>
                <a:effectLst/>
                <a:latin typeface="Times New Roman" panose="02020603050405020304" pitchFamily="18" charset="0"/>
              </a:rPr>
              <a:t>Le chat et la souris</a:t>
            </a:r>
            <a:br>
              <a:rPr lang="fr-FR" sz="800" kern="1400" dirty="0">
                <a:ln>
                  <a:noFill/>
                </a:ln>
                <a:solidFill>
                  <a:srgbClr val="000000"/>
                </a:solidFill>
                <a:effectLst/>
                <a:latin typeface="Times New Roman" panose="02020603050405020304" pitchFamily="18" charset="0"/>
              </a:rPr>
            </a:br>
            <a:r>
              <a:rPr lang="fr-FR" sz="800" kern="1400" dirty="0">
                <a:ln>
                  <a:noFill/>
                </a:ln>
                <a:solidFill>
                  <a:srgbClr val="000000"/>
                </a:solidFill>
                <a:effectLst/>
                <a:latin typeface="Times New Roman" panose="02020603050405020304" pitchFamily="18" charset="0"/>
              </a:rPr>
              <a:t>Un enfant débute le jeu en jouant le rôle de la souris. Il se place en dessous du parachute. Un autre enfant joue le rôle du chat et s’installe par-dessus. Les autres enfants tiennent les poignées et font bouger le parachute afin de permettre à la souris de s’échapper. Lorsque le chat attrape la souris, il prend sa place et un autre enfant fait le chat.</a:t>
            </a:r>
          </a:p>
          <a:p>
            <a:pPr marL="0" marR="0" indent="0" algn="l">
              <a:spcBef>
                <a:spcPts val="0"/>
              </a:spcBef>
              <a:spcAft>
                <a:spcPts val="1400"/>
              </a:spcAft>
            </a:pPr>
            <a:r>
              <a:rPr lang="fr-FR" sz="800" b="1" kern="1400" dirty="0">
                <a:ln>
                  <a:noFill/>
                </a:ln>
                <a:solidFill>
                  <a:srgbClr val="000000"/>
                </a:solidFill>
                <a:effectLst/>
                <a:latin typeface="Times New Roman" panose="02020603050405020304" pitchFamily="18" charset="0"/>
              </a:rPr>
              <a:t>Le parapluie</a:t>
            </a:r>
            <a:br>
              <a:rPr lang="fr-FR" sz="800" kern="1400" dirty="0">
                <a:ln>
                  <a:noFill/>
                </a:ln>
                <a:solidFill>
                  <a:srgbClr val="000000"/>
                </a:solidFill>
                <a:effectLst/>
                <a:latin typeface="Times New Roman" panose="02020603050405020304" pitchFamily="18" charset="0"/>
              </a:rPr>
            </a:br>
            <a:r>
              <a:rPr lang="fr-FR" sz="800" kern="1400" dirty="0">
                <a:ln>
                  <a:noFill/>
                </a:ln>
                <a:solidFill>
                  <a:srgbClr val="000000"/>
                </a:solidFill>
                <a:effectLst/>
                <a:latin typeface="Times New Roman" panose="02020603050405020304" pitchFamily="18" charset="0"/>
              </a:rPr>
              <a:t>Demandez aux enfants de venir prendre une poignée. Au signal de l’éducatrice, les enfants lèvent le parachute à bout de bras pour former un parapluie.</a:t>
            </a:r>
          </a:p>
          <a:p>
            <a:pPr marL="0" marR="0" indent="0" algn="l">
              <a:spcBef>
                <a:spcPts val="0"/>
              </a:spcBef>
              <a:spcAft>
                <a:spcPts val="1400"/>
              </a:spcAft>
            </a:pPr>
            <a:r>
              <a:rPr lang="fr-FR" sz="800" b="1" kern="1400" dirty="0">
                <a:ln>
                  <a:noFill/>
                </a:ln>
                <a:solidFill>
                  <a:srgbClr val="000000"/>
                </a:solidFill>
                <a:effectLst/>
                <a:latin typeface="Times New Roman" panose="02020603050405020304" pitchFamily="18" charset="0"/>
              </a:rPr>
              <a:t>L’autruche se cache</a:t>
            </a:r>
            <a:br>
              <a:rPr lang="fr-FR" sz="800" kern="1400" dirty="0">
                <a:ln>
                  <a:noFill/>
                </a:ln>
                <a:solidFill>
                  <a:srgbClr val="000000"/>
                </a:solidFill>
                <a:effectLst/>
                <a:latin typeface="Times New Roman" panose="02020603050405020304" pitchFamily="18" charset="0"/>
              </a:rPr>
            </a:br>
            <a:r>
              <a:rPr lang="fr-FR" sz="800" kern="1400" dirty="0">
                <a:ln>
                  <a:noFill/>
                </a:ln>
                <a:solidFill>
                  <a:srgbClr val="000000"/>
                </a:solidFill>
                <a:effectLst/>
                <a:latin typeface="Times New Roman" panose="02020603050405020304" pitchFamily="18" charset="0"/>
              </a:rPr>
              <a:t>Les enfants sont à genoux. Ils lèvent le parachute dans les airs et le ramènent au sol en entrant leur tête en dessous du parachute, mais en tenant la toile fermement, de chaque côté de leur tête.</a:t>
            </a:r>
          </a:p>
          <a:p>
            <a:pPr marL="0" marR="0" indent="0" algn="l">
              <a:spcBef>
                <a:spcPts val="0"/>
              </a:spcBef>
              <a:spcAft>
                <a:spcPts val="1400"/>
              </a:spcAft>
            </a:pPr>
            <a:r>
              <a:rPr lang="fr-FR" sz="800" b="1" kern="1400" dirty="0">
                <a:ln>
                  <a:noFill/>
                </a:ln>
                <a:solidFill>
                  <a:srgbClr val="000000"/>
                </a:solidFill>
                <a:effectLst/>
                <a:latin typeface="Times New Roman" panose="02020603050405020304" pitchFamily="18" charset="0"/>
              </a:rPr>
              <a:t>Le champignon</a:t>
            </a:r>
            <a:br>
              <a:rPr lang="fr-FR" sz="800" kern="1400" dirty="0">
                <a:ln>
                  <a:noFill/>
                </a:ln>
                <a:solidFill>
                  <a:srgbClr val="000000"/>
                </a:solidFill>
                <a:effectLst/>
                <a:latin typeface="Times New Roman" panose="02020603050405020304" pitchFamily="18" charset="0"/>
              </a:rPr>
            </a:br>
            <a:r>
              <a:rPr lang="fr-FR" sz="800" kern="1400" dirty="0">
                <a:ln>
                  <a:noFill/>
                </a:ln>
                <a:solidFill>
                  <a:srgbClr val="000000"/>
                </a:solidFill>
                <a:effectLst/>
                <a:latin typeface="Times New Roman" panose="02020603050405020304" pitchFamily="18" charset="0"/>
              </a:rPr>
              <a:t>Les enfants lèvent la toile dans les airs et la redescendent en entrant sous le parachute et en s’assoyant sur le  bord. De cette façon, l’air reste à l’intérieur et cela forme un gros champignon.</a:t>
            </a:r>
          </a:p>
          <a:p>
            <a:pPr marL="0" marR="0" indent="0" algn="l">
              <a:spcBef>
                <a:spcPts val="0"/>
              </a:spcBef>
              <a:spcAft>
                <a:spcPts val="1400"/>
              </a:spcAft>
            </a:pPr>
            <a:r>
              <a:rPr lang="fr-FR" sz="800" b="1" kern="1400" dirty="0">
                <a:ln>
                  <a:noFill/>
                </a:ln>
                <a:solidFill>
                  <a:srgbClr val="000000"/>
                </a:solidFill>
                <a:effectLst/>
                <a:latin typeface="Times New Roman" panose="02020603050405020304" pitchFamily="18" charset="0"/>
              </a:rPr>
              <a:t>Salade de fruits</a:t>
            </a:r>
            <a:br>
              <a:rPr lang="fr-FR" sz="800" kern="1400" dirty="0">
                <a:ln>
                  <a:noFill/>
                </a:ln>
                <a:solidFill>
                  <a:srgbClr val="000000"/>
                </a:solidFill>
                <a:effectLst/>
                <a:latin typeface="Times New Roman" panose="02020603050405020304" pitchFamily="18" charset="0"/>
              </a:rPr>
            </a:br>
            <a:r>
              <a:rPr lang="fr-FR" sz="800" kern="1400" dirty="0">
                <a:ln>
                  <a:noFill/>
                </a:ln>
                <a:solidFill>
                  <a:srgbClr val="000000"/>
                </a:solidFill>
                <a:effectLst/>
                <a:latin typeface="Times New Roman" panose="02020603050405020304" pitchFamily="18" charset="0"/>
              </a:rPr>
              <a:t>Les enfants lèvent la toile dans les airs comme pour faire un parapluie, mais l’éducatrice les invite à changer de place à l’appel d’une couleur ou d’un numéro donné à chacun en début d’activité, etc., et tout ça, avant que la toile ne touche le sol.</a:t>
            </a:r>
          </a:p>
          <a:p>
            <a:pPr marL="0" marR="0" indent="0" algn="l">
              <a:spcBef>
                <a:spcPts val="0"/>
              </a:spcBef>
              <a:spcAft>
                <a:spcPts val="1400"/>
              </a:spcAft>
            </a:pPr>
            <a:r>
              <a:rPr lang="fr-FR" sz="800" b="1" kern="1400" dirty="0">
                <a:ln>
                  <a:noFill/>
                </a:ln>
                <a:solidFill>
                  <a:srgbClr val="000000"/>
                </a:solidFill>
                <a:effectLst/>
                <a:latin typeface="Times New Roman" panose="02020603050405020304" pitchFamily="18" charset="0"/>
              </a:rPr>
              <a:t>Popcorn</a:t>
            </a:r>
            <a:br>
              <a:rPr lang="fr-FR" sz="800" kern="1400" dirty="0">
                <a:ln>
                  <a:noFill/>
                </a:ln>
                <a:solidFill>
                  <a:srgbClr val="000000"/>
                </a:solidFill>
                <a:effectLst/>
                <a:latin typeface="Times New Roman" panose="02020603050405020304" pitchFamily="18" charset="0"/>
              </a:rPr>
            </a:br>
            <a:r>
              <a:rPr lang="fr-FR" sz="800" kern="1400" dirty="0">
                <a:ln>
                  <a:noFill/>
                </a:ln>
                <a:solidFill>
                  <a:srgbClr val="000000"/>
                </a:solidFill>
                <a:effectLst/>
                <a:latin typeface="Times New Roman" panose="02020603050405020304" pitchFamily="18" charset="0"/>
              </a:rPr>
              <a:t>Tous les enfants prennent une poignée. Déposez des objets mous sur le parachute et les enfants doivent brasser énergiquement le parachute pour faire voler les objets dans les airs. Vous pouvez utiliser des balles de ping-pong, des balles de mousse, des choux à cadeaux, des boules de papier chiffonné, de petites images plastifiées, etc. Ce jeu peut être adapté selon les thématiques que vous travaillez avec les enfants.</a:t>
            </a:r>
          </a:p>
          <a:p>
            <a:pPr marL="0" marR="0" indent="0" algn="l">
              <a:spcBef>
                <a:spcPts val="0"/>
              </a:spcBef>
              <a:spcAft>
                <a:spcPts val="1400"/>
              </a:spcAft>
            </a:pPr>
            <a:r>
              <a:rPr lang="fr-FR" sz="800" b="1" kern="1400" dirty="0" err="1">
                <a:ln>
                  <a:noFill/>
                </a:ln>
                <a:solidFill>
                  <a:srgbClr val="000000"/>
                </a:solidFill>
                <a:effectLst/>
                <a:latin typeface="Times New Roman" panose="02020603050405020304" pitchFamily="18" charset="0"/>
              </a:rPr>
              <a:t>Cro</a:t>
            </a:r>
            <a:r>
              <a:rPr lang="fr-FR" sz="800" b="1" kern="1400" dirty="0">
                <a:ln>
                  <a:noFill/>
                </a:ln>
                <a:solidFill>
                  <a:srgbClr val="000000"/>
                </a:solidFill>
                <a:effectLst/>
                <a:latin typeface="Times New Roman" panose="02020603050405020304" pitchFamily="18" charset="0"/>
              </a:rPr>
              <a:t>-</a:t>
            </a:r>
            <a:r>
              <a:rPr lang="fr-FR" sz="800" b="1" kern="1400" dirty="0" err="1">
                <a:ln>
                  <a:noFill/>
                </a:ln>
                <a:solidFill>
                  <a:srgbClr val="000000"/>
                </a:solidFill>
                <a:effectLst/>
                <a:latin typeface="Times New Roman" panose="02020603050405020304" pitchFamily="18" charset="0"/>
              </a:rPr>
              <a:t>co</a:t>
            </a:r>
            <a:r>
              <a:rPr lang="fr-FR" sz="800" b="1" kern="1400" dirty="0">
                <a:ln>
                  <a:noFill/>
                </a:ln>
                <a:solidFill>
                  <a:srgbClr val="000000"/>
                </a:solidFill>
                <a:effectLst/>
                <a:latin typeface="Times New Roman" panose="02020603050405020304" pitchFamily="18" charset="0"/>
              </a:rPr>
              <a:t>-di-le</a:t>
            </a:r>
            <a:br>
              <a:rPr lang="fr-FR" sz="800" kern="1400" dirty="0">
                <a:ln>
                  <a:noFill/>
                </a:ln>
                <a:solidFill>
                  <a:srgbClr val="000000"/>
                </a:solidFill>
                <a:effectLst/>
                <a:latin typeface="Times New Roman" panose="02020603050405020304" pitchFamily="18" charset="0"/>
              </a:rPr>
            </a:br>
            <a:r>
              <a:rPr lang="fr-FR" sz="800" kern="1400" dirty="0">
                <a:ln>
                  <a:noFill/>
                </a:ln>
                <a:solidFill>
                  <a:srgbClr val="000000"/>
                </a:solidFill>
                <a:effectLst/>
                <a:latin typeface="Times New Roman" panose="02020603050405020304" pitchFamily="18" charset="0"/>
              </a:rPr>
              <a:t>Les enfants prennent une poignée et s’assoient autour du parachute en allongeant leurs jambes en dessous. Ils font de toutes petites vagues avec le parachute. Un enfant est désigné comme étant le premier crocodile. Il choisit un enfant et doit le manger en lui pinçant le bout des orteils. L’enfant « choisi » doit crier le plus fort possible. Par la suite, il prend la place du crocodile, et ainsi de suite.</a:t>
            </a:r>
          </a:p>
          <a:p>
            <a:pPr marL="0" marR="0" indent="0" algn="l">
              <a:spcBef>
                <a:spcPts val="0"/>
              </a:spcBef>
              <a:spcAft>
                <a:spcPts val="0"/>
              </a:spcAft>
            </a:pPr>
            <a:r>
              <a:rPr lang="fr-FR" sz="800" kern="1400" dirty="0">
                <a:ln>
                  <a:noFill/>
                </a:ln>
                <a:solidFill>
                  <a:srgbClr val="000000"/>
                </a:solidFill>
                <a:effectLst/>
                <a:latin typeface="Times New Roman" panose="02020603050405020304" pitchFamily="18" charset="0"/>
              </a:rPr>
              <a:t> ,,,,</a:t>
            </a:r>
          </a:p>
        </p:txBody>
      </p:sp>
    </p:spTree>
    <p:extLst>
      <p:ext uri="{BB962C8B-B14F-4D97-AF65-F5344CB8AC3E}">
        <p14:creationId xmlns:p14="http://schemas.microsoft.com/office/powerpoint/2010/main" val="3578692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1587" y="1119"/>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30941" y="3419441"/>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t>  </a:t>
            </a:r>
            <a:endParaRPr lang="fr-FR" dirty="0"/>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587" y="2706635"/>
            <a:ext cx="7560000" cy="1221379"/>
          </a:xfrm>
          <a:prstGeom prst="rect">
            <a:avLst/>
          </a:prstGeom>
          <a:ln>
            <a:noFill/>
          </a:ln>
        </p:spPr>
      </p:pic>
      <p:sp>
        <p:nvSpPr>
          <p:cNvPr id="7" name="Rectangle 6">
            <a:extLst>
              <a:ext uri="{FF2B5EF4-FFF2-40B4-BE49-F238E27FC236}">
                <a16:creationId xmlns:a16="http://schemas.microsoft.com/office/drawing/2014/main" id="{3AA5D3F2-2CC8-9248-8901-D586823F5A16}"/>
              </a:ext>
            </a:extLst>
          </p:cNvPr>
          <p:cNvSpPr/>
          <p:nvPr/>
        </p:nvSpPr>
        <p:spPr>
          <a:xfrm>
            <a:off x="2832429" y="421630"/>
            <a:ext cx="4346703" cy="2123658"/>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Liste </a:t>
            </a:r>
          </a:p>
          <a:p>
            <a:pPr algn="ctr"/>
            <a:r>
              <a:rPr lang="fr-FR" sz="6600" b="1" dirty="0">
                <a:solidFill>
                  <a:schemeClr val="bg1"/>
                </a:solidFill>
                <a:latin typeface="Avenir Black" panose="02000503020000020003" pitchFamily="2" charset="0"/>
              </a:rPr>
              <a:t>Grands jeux</a:t>
            </a:r>
          </a:p>
        </p:txBody>
      </p:sp>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35835"/>
            <a:ext cx="3177065" cy="2088000"/>
          </a:xfrm>
          <a:prstGeom prst="rect">
            <a:avLst/>
          </a:prstGeom>
        </p:spPr>
      </p:pic>
      <p:sp>
        <p:nvSpPr>
          <p:cNvPr id="17" name="ZoneTexte 16">
            <a:extLst>
              <a:ext uri="{FF2B5EF4-FFF2-40B4-BE49-F238E27FC236}">
                <a16:creationId xmlns:a16="http://schemas.microsoft.com/office/drawing/2014/main" id="{05091116-E201-4A6E-B609-00FA8A738702}"/>
              </a:ext>
            </a:extLst>
          </p:cNvPr>
          <p:cNvSpPr txBox="1"/>
          <p:nvPr/>
        </p:nvSpPr>
        <p:spPr>
          <a:xfrm>
            <a:off x="209909" y="4131752"/>
            <a:ext cx="6969223" cy="5816977"/>
          </a:xfrm>
          <a:prstGeom prst="rect">
            <a:avLst/>
          </a:prstGeom>
          <a:noFill/>
        </p:spPr>
        <p:txBody>
          <a:bodyPr wrap="square">
            <a:spAutoFit/>
          </a:bodyPr>
          <a:lstStyle/>
          <a:p>
            <a:r>
              <a:rPr lang="fr-FR" dirty="0"/>
              <a:t>￼</a:t>
            </a:r>
          </a:p>
          <a:p>
            <a:pPr algn="ctr"/>
            <a:r>
              <a:rPr lang="fr-FR" sz="2000" dirty="0">
                <a:solidFill>
                  <a:schemeClr val="accent1"/>
                </a:solidFill>
              </a:rPr>
              <a:t>Chaque fiche comprend le contenu et la règle du </a:t>
            </a:r>
            <a:r>
              <a:rPr lang="fr-FR" sz="2000" dirty="0" err="1">
                <a:solidFill>
                  <a:schemeClr val="accent1"/>
                </a:solidFill>
              </a:rPr>
              <a:t>jeu.Sur</a:t>
            </a:r>
            <a:r>
              <a:rPr lang="fr-FR" sz="2000" dirty="0">
                <a:solidFill>
                  <a:schemeClr val="accent1"/>
                </a:solidFill>
              </a:rPr>
              <a:t> la dernière page figure la convention de prêt : l’adhésion est nécessaire et le tarif de 5€ /jeu /semaine</a:t>
            </a:r>
          </a:p>
          <a:p>
            <a:endParaRPr lang="fr-FR" sz="2000" dirty="0">
              <a:solidFill>
                <a:schemeClr val="accent1"/>
              </a:solidFill>
            </a:endParaRPr>
          </a:p>
          <a:p>
            <a:pPr algn="just"/>
            <a:r>
              <a:rPr lang="fr-FR" sz="2000" dirty="0">
                <a:solidFill>
                  <a:schemeClr val="accent1"/>
                </a:solidFill>
              </a:rPr>
              <a:t>1- BARRICADES   2 - BILLARD A BARRES 3 - BILLARD HOLLANDAIS</a:t>
            </a:r>
          </a:p>
          <a:p>
            <a:pPr algn="just"/>
            <a:r>
              <a:rPr lang="fr-FR" sz="2000" dirty="0">
                <a:solidFill>
                  <a:schemeClr val="accent1"/>
                </a:solidFill>
              </a:rPr>
              <a:t> 4 - BILLARD JAPONAIS x2 5 - BOITE A TROU 6 – CARROM 7 – CATAPULTE 8 - CHAMBOULE-TOUT 9 – DAMES 10 - DAMES CHINOISES 11 – DOMINOS 12 – EQUILIBILLE 13 – GAPION 14 – HIMALAYA 15 – KAPLA 16 - MIKADO X 2 17 – PARACHUTES 18 - PASSE-TRAPPE 19 - PETITS CHEVAUX 20 - PUZZLE GEANT 21 – REVERSI 22 - SERPENTS ET  ECHELLES 23 – SKIEURS 24 - SKIS DE TERRE 25 - TABLE A GLISSER 26 – TANGRAM 27 - VERGER GEANT 28- BOWLING 29-CASSADO 30-KATAMINO 31-WEYKICK 32-DOBBLE XXL 33- KLASK 34-TOSSIT 35-CORBHOLE 36-WEYKICK BARIK</a:t>
            </a:r>
          </a:p>
          <a:p>
            <a:endParaRPr lang="fr-FR" dirty="0"/>
          </a:p>
          <a:p>
            <a:endParaRPr lang="fr-FR" dirty="0"/>
          </a:p>
          <a:p>
            <a:r>
              <a:rPr lang="fr-FR" dirty="0"/>
              <a:t> </a:t>
            </a:r>
          </a:p>
        </p:txBody>
      </p:sp>
    </p:spTree>
    <p:extLst>
      <p:ext uri="{BB962C8B-B14F-4D97-AF65-F5344CB8AC3E}">
        <p14:creationId xmlns:p14="http://schemas.microsoft.com/office/powerpoint/2010/main" val="3864452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000" kern="1400" dirty="0">
                <a:ln>
                  <a:noFill/>
                </a:ln>
                <a:solidFill>
                  <a:srgbClr val="000000"/>
                </a:solidFill>
                <a:effectLst/>
                <a:latin typeface="Times New Roman" panose="02020603050405020304" pitchFamily="18" charset="0"/>
              </a:rPr>
              <a:t> </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1176950" y="1805204"/>
            <a:ext cx="3897349" cy="923330"/>
          </a:xfrm>
          <a:prstGeom prst="rect">
            <a:avLst/>
          </a:prstGeom>
          <a:ln>
            <a:noFill/>
          </a:ln>
        </p:spPr>
        <p:txBody>
          <a:bodyPr wrap="none">
            <a:spAutoFit/>
          </a:bodyPr>
          <a:lstStyle/>
          <a:p>
            <a:pPr algn="ctr"/>
            <a:r>
              <a:rPr lang="fr-FR" sz="5400" b="1" dirty="0">
                <a:solidFill>
                  <a:schemeClr val="bg1"/>
                </a:solidFill>
                <a:latin typeface="Avenir Black" panose="02000503020000020003" pitchFamily="2" charset="0"/>
              </a:rPr>
              <a:t>Passe-trappe</a:t>
            </a:r>
          </a:p>
        </p:txBody>
      </p:sp>
      <p:sp>
        <p:nvSpPr>
          <p:cNvPr id="3" name="Rectangle 4">
            <a:extLst>
              <a:ext uri="{FF2B5EF4-FFF2-40B4-BE49-F238E27FC236}">
                <a16:creationId xmlns:a16="http://schemas.microsoft.com/office/drawing/2014/main" id="{74DC8DF1-C31A-45F6-9BB1-CA85457D67AD}"/>
              </a:ext>
            </a:extLst>
          </p:cNvPr>
          <p:cNvSpPr>
            <a:spLocks noChangeArrowheads="1"/>
          </p:cNvSpPr>
          <p:nvPr/>
        </p:nvSpPr>
        <p:spPr bwMode="auto">
          <a:xfrm>
            <a:off x="1200442" y="4971417"/>
            <a:ext cx="3946337" cy="1564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177744"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Jeu d'adresse et de rapidité pour 2 joueurs à partir de 5 ans.</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1" i="0" u="none" strike="noStrike" cap="none" normalizeH="0" baseline="0" dirty="0">
                <a:ln>
                  <a:noFill/>
                </a:ln>
                <a:solidFill>
                  <a:srgbClr val="000000"/>
                </a:solidFill>
                <a:effectLst/>
                <a:latin typeface="Times New Roman" panose="02020603050405020304" pitchFamily="18" charset="0"/>
              </a:rPr>
              <a:t>Contenu : </a:t>
            </a:r>
            <a:endParaRPr kumimoji="0" lang="fr-FR" altLang="fr-FR"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00000"/>
                </a:solidFill>
                <a:effectLst/>
                <a:latin typeface="Symbol" panose="05050102010706020507" pitchFamily="18" charset="2"/>
              </a:rPr>
              <a:t>·</a:t>
            </a:r>
            <a:r>
              <a:rPr kumimoji="0" lang="fr-FR" altLang="fr-FR" sz="1200" b="0" i="0" u="none" strike="noStrike" cap="none" normalizeH="0" baseline="0" dirty="0">
                <a:ln>
                  <a:noFill/>
                </a:ln>
                <a:solidFill>
                  <a:srgbClr val="000000"/>
                </a:solidFill>
                <a:effectLst/>
                <a:latin typeface="Times New Roman" panose="02020603050405020304" pitchFamily="18" charset="0"/>
              </a:rPr>
              <a:t> Plateau de jeu</a:t>
            </a:r>
            <a:endParaRPr kumimoji="0" lang="fr-FR" altLang="fr-FR"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00000"/>
                </a:solidFill>
                <a:effectLst/>
                <a:latin typeface="Symbol" panose="05050102010706020507" pitchFamily="18" charset="2"/>
              </a:rPr>
              <a:t>·</a:t>
            </a:r>
            <a:r>
              <a:rPr kumimoji="0" lang="fr-FR" altLang="fr-FR" sz="1200" b="0" i="0" u="none" strike="noStrike" cap="none" normalizeH="0" baseline="0" dirty="0">
                <a:ln>
                  <a:noFill/>
                </a:ln>
                <a:solidFill>
                  <a:srgbClr val="000000"/>
                </a:solidFill>
                <a:effectLst/>
                <a:latin typeface="Times New Roman" panose="02020603050405020304" pitchFamily="18" charset="0"/>
              </a:rPr>
              <a:t> 10 jetons en bois</a:t>
            </a:r>
            <a:endParaRPr kumimoji="0" lang="fr-FR" altLang="fr-FR" sz="12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5" name="Text Box 3">
            <a:extLst>
              <a:ext uri="{FF2B5EF4-FFF2-40B4-BE49-F238E27FC236}">
                <a16:creationId xmlns:a16="http://schemas.microsoft.com/office/drawing/2014/main" id="{AEE12314-16EA-49A8-A6AF-A0FD9B49507A}"/>
              </a:ext>
            </a:extLst>
          </p:cNvPr>
          <p:cNvSpPr txBox="1">
            <a:spLocks noGrp="1" noChangeArrowheads="1"/>
          </p:cNvSpPr>
          <p:nvPr/>
        </p:nvSpPr>
        <p:spPr bwMode="auto">
          <a:xfrm>
            <a:off x="1200442" y="5958108"/>
            <a:ext cx="5422900" cy="284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00000"/>
                </a:solidFill>
                <a:effectLst/>
                <a:latin typeface="Times New Roman" panose="02020603050405020304" pitchFamily="18" charset="0"/>
              </a:rPr>
              <a:t>Le plateau de jeu est séparé en 2 camps par un mur percé d’une porte. 5 palets de bois sont placés dans chaque camp. Au top de départ, les 2 joueurs, en même temps, en utilisant l’élastique qui borde leur côté, essaye de faire passer leurs palets dans le camp adverse. Le premier qui parviendra à ne plus avoir de palet de son côté sera le vainqueur</a:t>
            </a:r>
            <a:r>
              <a:rPr kumimoji="0" lang="fr-FR" altLang="fr-FR" sz="1600" b="0" i="0" u="none" strike="noStrike" cap="none" normalizeH="0" baseline="0" dirty="0">
                <a:ln>
                  <a:noFill/>
                </a:ln>
                <a:solidFill>
                  <a:srgbClr val="000000"/>
                </a:solidFill>
                <a:effectLst/>
                <a:latin typeface="Times New Roman" panose="02020603050405020304" pitchFamily="18" charset="0"/>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6" name="Rectangle 6">
            <a:extLst>
              <a:ext uri="{FF2B5EF4-FFF2-40B4-BE49-F238E27FC236}">
                <a16:creationId xmlns:a16="http://schemas.microsoft.com/office/drawing/2014/main" id="{D3F7E357-AEE6-4467-A6FD-E1EF1F8E1BB6}"/>
              </a:ext>
            </a:extLst>
          </p:cNvPr>
          <p:cNvSpPr>
            <a:spLocks noChangeArrowheads="1"/>
          </p:cNvSpPr>
          <p:nvPr/>
        </p:nvSpPr>
        <p:spPr bwMode="auto">
          <a:xfrm>
            <a:off x="457200" y="8853489"/>
            <a:ext cx="75596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a:ln>
                <a:noFill/>
              </a:ln>
              <a:solidFill>
                <a:srgbClr val="0000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a:ln>
                  <a:noFill/>
                </a:ln>
                <a:solidFill>
                  <a:srgbClr val="000000"/>
                </a:solidFill>
                <a:effectLst/>
                <a:latin typeface="Times New Roman" panose="02020603050405020304" pitchFamily="18" charset="0"/>
              </a:rPr>
              <a: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9" name="Image 8" descr="Une image contenant plancher, en bois, bois&#10;&#10;Description générée automatiquement">
            <a:extLst>
              <a:ext uri="{FF2B5EF4-FFF2-40B4-BE49-F238E27FC236}">
                <a16:creationId xmlns:a16="http://schemas.microsoft.com/office/drawing/2014/main" id="{F7E0EA93-1F50-464E-9687-5B5201B08E92}"/>
              </a:ext>
            </a:extLst>
          </p:cNvPr>
          <p:cNvPicPr>
            <a:picLocks noChangeAspect="1"/>
          </p:cNvPicPr>
          <p:nvPr/>
        </p:nvPicPr>
        <p:blipFill>
          <a:blip r:embed="rId10"/>
          <a:stretch>
            <a:fillRect/>
          </a:stretch>
        </p:blipFill>
        <p:spPr>
          <a:xfrm>
            <a:off x="5430837" y="151109"/>
            <a:ext cx="1763712" cy="239417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704897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000" kern="1400" dirty="0">
                <a:ln>
                  <a:noFill/>
                </a:ln>
                <a:solidFill>
                  <a:srgbClr val="000000"/>
                </a:solidFill>
                <a:effectLst/>
                <a:latin typeface="Times New Roman" panose="02020603050405020304" pitchFamily="18" charset="0"/>
              </a:rPr>
              <a:t> </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2302488" y="932175"/>
            <a:ext cx="3064813" cy="2123658"/>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Petits</a:t>
            </a:r>
          </a:p>
          <a:p>
            <a:pPr algn="ctr"/>
            <a:r>
              <a:rPr lang="fr-FR" sz="6600" b="1" dirty="0">
                <a:solidFill>
                  <a:schemeClr val="bg1"/>
                </a:solidFill>
                <a:latin typeface="Avenir Black" panose="02000503020000020003" pitchFamily="2" charset="0"/>
              </a:rPr>
              <a:t>chevaux</a:t>
            </a:r>
          </a:p>
        </p:txBody>
      </p:sp>
      <p:sp>
        <p:nvSpPr>
          <p:cNvPr id="16" name="ZoneTexte 15">
            <a:extLst>
              <a:ext uri="{FF2B5EF4-FFF2-40B4-BE49-F238E27FC236}">
                <a16:creationId xmlns:a16="http://schemas.microsoft.com/office/drawing/2014/main" id="{372ECFB6-CB1D-43F7-9CC6-DBF90A90505F}"/>
              </a:ext>
            </a:extLst>
          </p:cNvPr>
          <p:cNvSpPr txBox="1"/>
          <p:nvPr/>
        </p:nvSpPr>
        <p:spPr>
          <a:xfrm>
            <a:off x="260681" y="4428211"/>
            <a:ext cx="7038311" cy="3600986"/>
          </a:xfrm>
          <a:prstGeom prst="rect">
            <a:avLst/>
          </a:prstGeom>
          <a:noFill/>
        </p:spPr>
        <p:txBody>
          <a:bodyPr wrap="square">
            <a:spAutoFit/>
          </a:bodyPr>
          <a:lstStyle/>
          <a:p>
            <a:pPr algn="just"/>
            <a:r>
              <a:rPr lang="fr-FR" sz="1200" b="1" dirty="0">
                <a:latin typeface="Times New Roman" panose="02020603050405020304" pitchFamily="18" charset="0"/>
                <a:cs typeface="Times New Roman" panose="02020603050405020304" pitchFamily="18" charset="0"/>
              </a:rPr>
              <a:t>Contenu : </a:t>
            </a:r>
            <a:r>
              <a:rPr lang="fr-FR" sz="1200" dirty="0">
                <a:latin typeface="Times New Roman" panose="02020603050405020304" pitchFamily="18" charset="0"/>
                <a:cs typeface="Times New Roman" panose="02020603050405020304" pitchFamily="18" charset="0"/>
              </a:rPr>
              <a:t>1 dé,  3 pions de chaque couleur</a:t>
            </a:r>
          </a:p>
          <a:p>
            <a:pPr algn="just"/>
            <a:endParaRPr lang="fr-FR" sz="1200" dirty="0">
              <a:latin typeface="Times New Roman" panose="02020603050405020304" pitchFamily="18" charset="0"/>
              <a:cs typeface="Times New Roman" panose="02020603050405020304" pitchFamily="18" charset="0"/>
            </a:endParaRPr>
          </a:p>
          <a:p>
            <a:pPr algn="just"/>
            <a:r>
              <a:rPr lang="fr-FR" sz="1200" b="1" dirty="0">
                <a:latin typeface="Times New Roman" panose="02020603050405020304" pitchFamily="18" charset="0"/>
                <a:cs typeface="Times New Roman" panose="02020603050405020304" pitchFamily="18" charset="0"/>
              </a:rPr>
              <a:t>BUT DU JEU :</a:t>
            </a:r>
          </a:p>
          <a:p>
            <a:pPr algn="just"/>
            <a:r>
              <a:rPr lang="fr-FR" sz="1200" dirty="0">
                <a:latin typeface="Times New Roman" panose="02020603050405020304" pitchFamily="18" charset="0"/>
                <a:cs typeface="Times New Roman" panose="02020603050405020304" pitchFamily="18" charset="0"/>
              </a:rPr>
              <a:t>Faire le tour du plateau avec ses quatre petits chevaux et les rentrer tous à l'écurie.</a:t>
            </a:r>
          </a:p>
          <a:p>
            <a:pPr algn="just"/>
            <a:endParaRPr lang="fr-FR" sz="1200" dirty="0">
              <a:latin typeface="Times New Roman" panose="02020603050405020304" pitchFamily="18" charset="0"/>
              <a:cs typeface="Times New Roman" panose="02020603050405020304" pitchFamily="18" charset="0"/>
            </a:endParaRPr>
          </a:p>
          <a:p>
            <a:pPr algn="just"/>
            <a:endParaRPr lang="fr-FR" sz="1200" dirty="0">
              <a:latin typeface="Times New Roman" panose="02020603050405020304" pitchFamily="18" charset="0"/>
              <a:cs typeface="Times New Roman" panose="02020603050405020304" pitchFamily="18" charset="0"/>
            </a:endParaRPr>
          </a:p>
          <a:p>
            <a:pPr algn="just"/>
            <a:endParaRPr lang="fr-FR" sz="1200" b="1" dirty="0">
              <a:latin typeface="Times New Roman" panose="02020603050405020304" pitchFamily="18" charset="0"/>
              <a:cs typeface="Times New Roman" panose="02020603050405020304" pitchFamily="18" charset="0"/>
            </a:endParaRPr>
          </a:p>
          <a:p>
            <a:pPr algn="just"/>
            <a:r>
              <a:rPr lang="fr-FR" sz="1200" b="1" dirty="0">
                <a:latin typeface="Times New Roman" panose="02020603050405020304" pitchFamily="18" charset="0"/>
                <a:cs typeface="Times New Roman" panose="02020603050405020304" pitchFamily="18" charset="0"/>
              </a:rPr>
              <a:t>COMMENT JOUER :</a:t>
            </a:r>
          </a:p>
          <a:p>
            <a:pPr algn="just"/>
            <a:r>
              <a:rPr lang="fr-FR" sz="1200" dirty="0">
                <a:latin typeface="Times New Roman" panose="02020603050405020304" pitchFamily="18" charset="0"/>
                <a:cs typeface="Times New Roman" panose="02020603050405020304" pitchFamily="18" charset="0"/>
              </a:rPr>
              <a:t>Chaque joueur prend quatre chevaux de la même couleur et les place dans l'enclos correspondant. Le premier joueur qui fait six commence. Il place un cheval sur sa case départ, relance le dé et avance son cheval sur le plateau dans le sens des aiguilles d'une montre.</a:t>
            </a:r>
          </a:p>
          <a:p>
            <a:pPr algn="just"/>
            <a:r>
              <a:rPr lang="fr-FR" sz="1200" dirty="0">
                <a:latin typeface="Times New Roman" panose="02020603050405020304" pitchFamily="18" charset="0"/>
                <a:cs typeface="Times New Roman" panose="02020603050405020304" pitchFamily="18" charset="0"/>
              </a:rPr>
              <a:t>A chaque tour on relance le dé et on avance le cheval de son choix d'autant de cases que de points obtenus au dé. Lorsqu'on fait un 6, on peut faire sortir un nouveau cheval de son enclos ou faire avancer un cheval qui est déjà sur le circuit. Dans les deux cas, on rejoue.</a:t>
            </a:r>
          </a:p>
          <a:p>
            <a:pPr algn="just"/>
            <a:r>
              <a:rPr lang="fr-FR" sz="1200" dirty="0">
                <a:latin typeface="Times New Roman" panose="02020603050405020304" pitchFamily="18" charset="0"/>
                <a:cs typeface="Times New Roman" panose="02020603050405020304" pitchFamily="18" charset="0"/>
              </a:rPr>
              <a:t>Si un cheval arrive sur une case où se trouve déjà un cheval adverse, il le renvoie dans son enclos. Quand un cheval a effectué un tour complet, et se trouve dans la case située juste devant l'escalier de sa couleur, il doit remonter marche par marche jusqu'au carré central, l'écurie. Pour cela, on doit obtenir à chaque fois le chiffre inscrit dans la case, et encore un 6 pour entrer à l'écurie. Dans l'escalier, les chevaux ne peuvent ni se dépasser ni occuper la même case.</a:t>
            </a:r>
          </a:p>
        </p:txBody>
      </p:sp>
      <p:pic>
        <p:nvPicPr>
          <p:cNvPr id="5" name="Image 4" descr="Une image contenant carte&#10;&#10;Description générée automatiquement">
            <a:extLst>
              <a:ext uri="{FF2B5EF4-FFF2-40B4-BE49-F238E27FC236}">
                <a16:creationId xmlns:a16="http://schemas.microsoft.com/office/drawing/2014/main" id="{D62376C1-2C94-4CB7-AE32-21D1C4B27035}"/>
              </a:ext>
            </a:extLst>
          </p:cNvPr>
          <p:cNvPicPr>
            <a:picLocks noChangeAspect="1"/>
          </p:cNvPicPr>
          <p:nvPr/>
        </p:nvPicPr>
        <p:blipFill>
          <a:blip r:embed="rId10"/>
          <a:stretch>
            <a:fillRect/>
          </a:stretch>
        </p:blipFill>
        <p:spPr>
          <a:xfrm>
            <a:off x="5617667" y="399268"/>
            <a:ext cx="1536195" cy="204826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161728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a:spcBef>
                <a:spcPts val="0"/>
              </a:spcBef>
              <a:spcAft>
                <a:spcPts val="0"/>
              </a:spcAft>
            </a:pPr>
            <a:r>
              <a:rPr lang="fr-FR" sz="1200" b="1" kern="1400" dirty="0">
                <a:ln>
                  <a:noFill/>
                </a:ln>
                <a:solidFill>
                  <a:srgbClr val="000000"/>
                </a:solidFill>
                <a:effectLst/>
                <a:latin typeface="Times New Roman" panose="02020603050405020304" pitchFamily="18" charset="0"/>
              </a:rPr>
              <a:t>PUZZLE «  A la manière de Robert Delaunay »</a:t>
            </a:r>
            <a:endParaRPr lang="fr-FR" sz="1200" kern="1400" dirty="0">
              <a:ln>
                <a:noFill/>
              </a:ln>
              <a:solidFill>
                <a:srgbClr val="000000"/>
              </a:solidFill>
              <a:effectLst/>
              <a:latin typeface="Times New Roman" panose="02020603050405020304" pitchFamily="18" charset="0"/>
            </a:endParaRPr>
          </a:p>
          <a:p>
            <a:pPr marL="0" marR="0" indent="0" algn="ctr">
              <a:spcBef>
                <a:spcPts val="0"/>
              </a:spcBef>
              <a:spcAft>
                <a:spcPts val="0"/>
              </a:spcAft>
            </a:pPr>
            <a:endParaRPr lang="fr-FR" sz="1200" kern="1400" dirty="0">
              <a:ln>
                <a:noFill/>
              </a:ln>
              <a:solidFill>
                <a:srgbClr val="000000"/>
              </a:solidFill>
              <a:effectLst/>
              <a:latin typeface="Times New Roman" panose="02020603050405020304" pitchFamily="18" charset="0"/>
            </a:endParaRPr>
          </a:p>
          <a:p>
            <a:pPr marL="0" marR="0" indent="0" algn="ctr">
              <a:spcBef>
                <a:spcPts val="0"/>
              </a:spcBef>
              <a:spcAft>
                <a:spcPts val="0"/>
              </a:spcAft>
            </a:pPr>
            <a:r>
              <a:rPr lang="fr-FR" sz="1200" b="1" kern="1400" dirty="0">
                <a:ln>
                  <a:noFill/>
                </a:ln>
                <a:solidFill>
                  <a:srgbClr val="000000"/>
                </a:solidFill>
                <a:effectLst/>
                <a:latin typeface="Times New Roman" panose="02020603050405020304" pitchFamily="18" charset="0"/>
              </a:rPr>
              <a:t>Contenu :  </a:t>
            </a:r>
            <a:r>
              <a:rPr lang="fr-FR" sz="1200" kern="1400" dirty="0">
                <a:ln>
                  <a:noFill/>
                </a:ln>
                <a:solidFill>
                  <a:srgbClr val="000000"/>
                </a:solidFill>
                <a:effectLst/>
                <a:latin typeface="Times New Roman" panose="02020603050405020304" pitchFamily="18" charset="0"/>
              </a:rPr>
              <a:t>61 pièces, un sac en tissu, un modèle plastifié</a:t>
            </a:r>
          </a:p>
          <a:p>
            <a:pPr marL="0" marR="0" indent="0" algn="ctr">
              <a:spcBef>
                <a:spcPts val="0"/>
              </a:spcBef>
              <a:spcAft>
                <a:spcPts val="0"/>
              </a:spcAft>
            </a:pPr>
            <a:endParaRPr lang="fr-FR" sz="1200" kern="1400" dirty="0">
              <a:ln>
                <a:noFill/>
              </a:ln>
              <a:solidFill>
                <a:srgbClr val="000000"/>
              </a:solidFill>
              <a:effectLst/>
              <a:latin typeface="Times New Roman" panose="02020603050405020304" pitchFamily="18" charset="0"/>
            </a:endParaRPr>
          </a:p>
          <a:p>
            <a:pPr marL="0" marR="0" indent="0" algn="ctr">
              <a:spcBef>
                <a:spcPts val="0"/>
              </a:spcBef>
              <a:spcAft>
                <a:spcPts val="0"/>
              </a:spcAft>
            </a:pPr>
            <a:r>
              <a:rPr lang="fr-FR" sz="1200" b="1" kern="1400" dirty="0">
                <a:ln>
                  <a:noFill/>
                </a:ln>
                <a:solidFill>
                  <a:srgbClr val="000000"/>
                </a:solidFill>
                <a:effectLst/>
                <a:latin typeface="Times New Roman" panose="02020603050405020304" pitchFamily="18" charset="0"/>
              </a:rPr>
              <a:t> </a:t>
            </a:r>
            <a:endParaRPr lang="fr-FR" sz="1200" kern="1400" dirty="0">
              <a:ln>
                <a:noFill/>
              </a:ln>
              <a:solidFill>
                <a:srgbClr val="000000"/>
              </a:solidFill>
              <a:effectLst/>
              <a:latin typeface="Times New Roman" panose="02020603050405020304" pitchFamily="18" charset="0"/>
            </a:endParaRPr>
          </a:p>
          <a:p>
            <a:pPr marL="0" marR="0" indent="0" algn="ctr">
              <a:spcBef>
                <a:spcPts val="0"/>
              </a:spcBef>
              <a:spcAft>
                <a:spcPts val="0"/>
              </a:spcAft>
            </a:pPr>
            <a:r>
              <a:rPr lang="fr-FR" sz="1200" b="1" kern="1400" dirty="0">
                <a:ln>
                  <a:noFill/>
                </a:ln>
                <a:solidFill>
                  <a:srgbClr val="000000"/>
                </a:solidFill>
                <a:effectLst/>
                <a:latin typeface="Times New Roman" panose="02020603050405020304" pitchFamily="18" charset="0"/>
              </a:rPr>
              <a:t>Age minimum : </a:t>
            </a:r>
            <a:r>
              <a:rPr lang="fr-FR" sz="1200" kern="1400" dirty="0">
                <a:ln>
                  <a:noFill/>
                </a:ln>
                <a:solidFill>
                  <a:srgbClr val="000000"/>
                </a:solidFill>
                <a:effectLst/>
                <a:latin typeface="Times New Roman" panose="02020603050405020304" pitchFamily="18" charset="0"/>
              </a:rPr>
              <a:t> 8 - 10 ans</a:t>
            </a:r>
          </a:p>
          <a:p>
            <a:pPr marL="0" marR="0" indent="0" algn="ctr">
              <a:spcBef>
                <a:spcPts val="0"/>
              </a:spcBef>
              <a:spcAft>
                <a:spcPts val="0"/>
              </a:spcAft>
            </a:pPr>
            <a:r>
              <a:rPr lang="fr-FR" sz="1200" b="1" kern="1400" dirty="0">
                <a:ln>
                  <a:noFill/>
                </a:ln>
                <a:solidFill>
                  <a:srgbClr val="000000"/>
                </a:solidFill>
                <a:effectLst/>
                <a:latin typeface="Times New Roman" panose="02020603050405020304" pitchFamily="18" charset="0"/>
              </a:rPr>
              <a:t> </a:t>
            </a:r>
            <a:endParaRPr lang="fr-FR" sz="1200" kern="1400" dirty="0">
              <a:ln>
                <a:noFill/>
              </a:ln>
              <a:solidFill>
                <a:srgbClr val="000000"/>
              </a:solidFill>
              <a:effectLst/>
              <a:latin typeface="Times New Roman" panose="02020603050405020304" pitchFamily="18" charset="0"/>
            </a:endParaRPr>
          </a:p>
          <a:p>
            <a:pPr marL="0" marR="0" indent="0" algn="ctr">
              <a:spcBef>
                <a:spcPts val="0"/>
              </a:spcBef>
              <a:spcAft>
                <a:spcPts val="0"/>
              </a:spcAft>
            </a:pPr>
            <a:r>
              <a:rPr lang="fr-FR" sz="18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800" kern="1400" dirty="0">
                <a:ln>
                  <a:noFill/>
                </a:ln>
                <a:solidFill>
                  <a:srgbClr val="000000"/>
                </a:solidFill>
                <a:effectLst/>
                <a:latin typeface="Times New Roman" panose="02020603050405020304" pitchFamily="18" charset="0"/>
              </a:rPr>
              <a:t> </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1514431" y="1712871"/>
            <a:ext cx="4710137"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Puzzle Géant</a:t>
            </a:r>
          </a:p>
        </p:txBody>
      </p:sp>
      <p:pic>
        <p:nvPicPr>
          <p:cNvPr id="6146" name="Picture 2">
            <a:extLst>
              <a:ext uri="{FF2B5EF4-FFF2-40B4-BE49-F238E27FC236}">
                <a16:creationId xmlns:a16="http://schemas.microsoft.com/office/drawing/2014/main" id="{7E9CC09D-1059-499E-92E3-219F4D3E454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19154" y="249904"/>
            <a:ext cx="2465883" cy="144926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930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FR" sz="1200" b="0" i="0" dirty="0">
              <a:solidFill>
                <a:schemeClr val="tx1"/>
              </a:solidFill>
              <a:effectLst/>
              <a:latin typeface="Open Sans" panose="020B0606030504020204" pitchFamily="34"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78877"/>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2471060" y="1463310"/>
            <a:ext cx="2727670"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Reversi</a:t>
            </a:r>
          </a:p>
        </p:txBody>
      </p:sp>
      <p:pic>
        <p:nvPicPr>
          <p:cNvPr id="3" name="Image 2" descr="Une image contenant texte, afficher&#10;&#10;Description générée automatiquement">
            <a:extLst>
              <a:ext uri="{FF2B5EF4-FFF2-40B4-BE49-F238E27FC236}">
                <a16:creationId xmlns:a16="http://schemas.microsoft.com/office/drawing/2014/main" id="{1764DB91-B134-44D4-BBAF-40902435A2EA}"/>
              </a:ext>
            </a:extLst>
          </p:cNvPr>
          <p:cNvPicPr>
            <a:picLocks noChangeAspect="1"/>
          </p:cNvPicPr>
          <p:nvPr/>
        </p:nvPicPr>
        <p:blipFill>
          <a:blip r:embed="rId10"/>
          <a:stretch>
            <a:fillRect/>
          </a:stretch>
        </p:blipFill>
        <p:spPr>
          <a:xfrm>
            <a:off x="5622597" y="562608"/>
            <a:ext cx="1514795" cy="194943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7" name="ZoneTexte 16">
            <a:extLst>
              <a:ext uri="{FF2B5EF4-FFF2-40B4-BE49-F238E27FC236}">
                <a16:creationId xmlns:a16="http://schemas.microsoft.com/office/drawing/2014/main" id="{6874428A-CEF4-488B-ACA7-647FF9ED7D50}"/>
              </a:ext>
            </a:extLst>
          </p:cNvPr>
          <p:cNvSpPr txBox="1"/>
          <p:nvPr/>
        </p:nvSpPr>
        <p:spPr>
          <a:xfrm>
            <a:off x="1774833" y="3687774"/>
            <a:ext cx="4583104" cy="5632311"/>
          </a:xfrm>
          <a:prstGeom prst="rect">
            <a:avLst/>
          </a:prstGeom>
          <a:noFill/>
        </p:spPr>
        <p:txBody>
          <a:bodyPr wrap="square">
            <a:spAutoFit/>
          </a:bodyPr>
          <a:lstStyle/>
          <a:p>
            <a:pPr algn="just"/>
            <a:r>
              <a:rPr lang="fr-FR" sz="1200" b="1" i="0" dirty="0">
                <a:solidFill>
                  <a:schemeClr val="tx1"/>
                </a:solidFill>
                <a:effectLst/>
                <a:latin typeface="Times New Roman" panose="02020603050405020304" pitchFamily="18" charset="0"/>
                <a:cs typeface="Times New Roman" panose="02020603050405020304" pitchFamily="18" charset="0"/>
              </a:rPr>
              <a:t>Description</a:t>
            </a:r>
          </a:p>
          <a:p>
            <a:pPr algn="just"/>
            <a:r>
              <a:rPr lang="fr-FR" sz="1200" b="1" i="0" dirty="0">
                <a:solidFill>
                  <a:schemeClr val="tx1"/>
                </a:solidFill>
                <a:effectLst/>
                <a:latin typeface="Times New Roman" panose="02020603050405020304" pitchFamily="18" charset="0"/>
                <a:cs typeface="Times New Roman" panose="02020603050405020304" pitchFamily="18" charset="0"/>
              </a:rPr>
              <a:t>Reversi</a:t>
            </a:r>
            <a:r>
              <a:rPr lang="fr-FR" sz="1200" b="0" i="0" dirty="0">
                <a:solidFill>
                  <a:schemeClr val="tx1"/>
                </a:solidFill>
                <a:effectLst/>
                <a:latin typeface="Times New Roman" panose="02020603050405020304" pitchFamily="18" charset="0"/>
                <a:cs typeface="Times New Roman" panose="02020603050405020304" pitchFamily="18" charset="0"/>
              </a:rPr>
              <a:t> est un jeu de société combinatoire abstrait, qui oppose deux joueurs (pions Noirs et Blancs) sur un tablier appeler </a:t>
            </a:r>
            <a:r>
              <a:rPr lang="fr-FR" sz="1200" b="0" i="0" dirty="0" err="1">
                <a:solidFill>
                  <a:schemeClr val="tx1"/>
                </a:solidFill>
                <a:effectLst/>
                <a:latin typeface="Times New Roman" panose="02020603050405020304" pitchFamily="18" charset="0"/>
                <a:cs typeface="Times New Roman" panose="02020603050405020304" pitchFamily="18" charset="0"/>
              </a:rPr>
              <a:t>Othellier</a:t>
            </a:r>
            <a:r>
              <a:rPr lang="fr-FR" sz="1200" b="0" i="0" dirty="0">
                <a:solidFill>
                  <a:schemeClr val="tx1"/>
                </a:solidFill>
                <a:effectLst/>
                <a:latin typeface="Times New Roman" panose="02020603050405020304" pitchFamily="18" charset="0"/>
                <a:cs typeface="Times New Roman" panose="02020603050405020304" pitchFamily="18" charset="0"/>
              </a:rPr>
              <a:t>.</a:t>
            </a:r>
          </a:p>
          <a:p>
            <a:pPr algn="just">
              <a:buFont typeface="Arial" panose="020B0604020202020204" pitchFamily="34" charset="0"/>
              <a:buChar char="•"/>
            </a:pPr>
            <a:r>
              <a:rPr lang="fr-FR" sz="1200" b="0" i="0" dirty="0">
                <a:solidFill>
                  <a:schemeClr val="tx1"/>
                </a:solidFill>
                <a:effectLst/>
                <a:latin typeface="Times New Roman" panose="02020603050405020304" pitchFamily="18" charset="0"/>
                <a:cs typeface="Times New Roman" panose="02020603050405020304" pitchFamily="18" charset="0"/>
              </a:rPr>
              <a:t>Joueurs - 2.</a:t>
            </a:r>
          </a:p>
          <a:p>
            <a:pPr algn="just">
              <a:buFont typeface="Arial" panose="020B0604020202020204" pitchFamily="34" charset="0"/>
              <a:buChar char="•"/>
            </a:pPr>
            <a:r>
              <a:rPr lang="fr-FR" sz="1200" b="0" i="0" dirty="0">
                <a:solidFill>
                  <a:schemeClr val="tx1"/>
                </a:solidFill>
                <a:effectLst/>
                <a:latin typeface="Times New Roman" panose="02020603050405020304" pitchFamily="18" charset="0"/>
                <a:cs typeface="Times New Roman" panose="02020603050405020304" pitchFamily="18" charset="0"/>
              </a:rPr>
              <a:t>Pions - 64 pions bicolores, noirs d'un côté et blancs de l'autre</a:t>
            </a:r>
          </a:p>
          <a:p>
            <a:pPr algn="just">
              <a:buFont typeface="Arial" panose="020B0604020202020204" pitchFamily="34" charset="0"/>
              <a:buChar char="•"/>
            </a:pPr>
            <a:r>
              <a:rPr lang="fr-FR" sz="1200" b="0" i="0" dirty="0">
                <a:solidFill>
                  <a:schemeClr val="tx1"/>
                </a:solidFill>
                <a:effectLst/>
                <a:latin typeface="Times New Roman" panose="02020603050405020304" pitchFamily="18" charset="0"/>
                <a:cs typeface="Times New Roman" panose="02020603050405020304" pitchFamily="18" charset="0"/>
              </a:rPr>
              <a:t>Tablier - 64 cases, 8 sur 8, appelé </a:t>
            </a:r>
            <a:r>
              <a:rPr lang="fr-FR" sz="1200" b="0" i="0" dirty="0" err="1">
                <a:solidFill>
                  <a:schemeClr val="tx1"/>
                </a:solidFill>
                <a:effectLst/>
                <a:latin typeface="Times New Roman" panose="02020603050405020304" pitchFamily="18" charset="0"/>
                <a:cs typeface="Times New Roman" panose="02020603050405020304" pitchFamily="18" charset="0"/>
              </a:rPr>
              <a:t>othellier</a:t>
            </a:r>
            <a:r>
              <a:rPr lang="fr-FR" sz="1200" b="0" i="0" dirty="0">
                <a:solidFill>
                  <a:schemeClr val="tx1"/>
                </a:solidFill>
                <a:effectLst/>
                <a:latin typeface="Times New Roman" panose="02020603050405020304" pitchFamily="18" charset="0"/>
                <a:cs typeface="Times New Roman" panose="02020603050405020304" pitchFamily="18" charset="0"/>
              </a:rPr>
              <a:t>.</a:t>
            </a:r>
          </a:p>
          <a:p>
            <a:pPr algn="just">
              <a:buFont typeface="Arial" panose="020B0604020202020204" pitchFamily="34" charset="0"/>
              <a:buChar char="•"/>
            </a:pPr>
            <a:r>
              <a:rPr lang="fr-FR" sz="1200" b="0" i="0" dirty="0">
                <a:solidFill>
                  <a:schemeClr val="tx1"/>
                </a:solidFill>
                <a:effectLst/>
                <a:latin typeface="Times New Roman" panose="02020603050405020304" pitchFamily="18" charset="0"/>
                <a:cs typeface="Times New Roman" panose="02020603050405020304" pitchFamily="18" charset="0"/>
              </a:rPr>
              <a:t>Objectif - Être le joueur ayant le plus grand nombre de pion de sa couleur sur l'</a:t>
            </a:r>
            <a:r>
              <a:rPr lang="fr-FR" sz="1200" b="0" i="0" dirty="0" err="1">
                <a:solidFill>
                  <a:schemeClr val="tx1"/>
                </a:solidFill>
                <a:effectLst/>
                <a:latin typeface="Times New Roman" panose="02020603050405020304" pitchFamily="18" charset="0"/>
                <a:cs typeface="Times New Roman" panose="02020603050405020304" pitchFamily="18" charset="0"/>
              </a:rPr>
              <a:t>othellier</a:t>
            </a:r>
            <a:r>
              <a:rPr lang="fr-FR" sz="1200" b="0" i="0" dirty="0">
                <a:solidFill>
                  <a:schemeClr val="tx1"/>
                </a:solidFill>
                <a:effectLst/>
                <a:latin typeface="Times New Roman" panose="02020603050405020304" pitchFamily="18" charset="0"/>
                <a:cs typeface="Times New Roman" panose="02020603050405020304" pitchFamily="18" charset="0"/>
              </a:rPr>
              <a:t> à la fin de la partie</a:t>
            </a:r>
          </a:p>
          <a:p>
            <a:pPr algn="just"/>
            <a:r>
              <a:rPr lang="fr-FR" sz="1200" b="1" i="0" dirty="0">
                <a:solidFill>
                  <a:schemeClr val="tx1"/>
                </a:solidFill>
                <a:effectLst/>
                <a:latin typeface="Times New Roman" panose="02020603050405020304" pitchFamily="18" charset="0"/>
                <a:cs typeface="Times New Roman" panose="02020603050405020304" pitchFamily="18" charset="0"/>
              </a:rPr>
              <a:t>Le jeu</a:t>
            </a:r>
            <a:endParaRPr lang="fr-FR" sz="1200" b="0" i="0" dirty="0">
              <a:solidFill>
                <a:schemeClr val="tx1"/>
              </a:solidFill>
              <a:effectLst/>
              <a:latin typeface="Times New Roman" panose="02020603050405020304" pitchFamily="18" charset="0"/>
              <a:cs typeface="Times New Roman" panose="02020603050405020304" pitchFamily="18" charset="0"/>
            </a:endParaRPr>
          </a:p>
          <a:p>
            <a:pPr algn="just"/>
            <a:r>
              <a:rPr lang="fr-FR" sz="1200" b="0" i="0" dirty="0">
                <a:solidFill>
                  <a:schemeClr val="tx1"/>
                </a:solidFill>
                <a:effectLst/>
                <a:latin typeface="Times New Roman" panose="02020603050405020304" pitchFamily="18" charset="0"/>
                <a:cs typeface="Times New Roman" panose="02020603050405020304" pitchFamily="18" charset="0"/>
              </a:rPr>
              <a:t>Le jeu commence quand les 2 deux joueurs posent les quatre pions de départ sur les quatre cases centrales. Le premier à jouer est le joueur possédant les pions noirs.</a:t>
            </a:r>
          </a:p>
          <a:p>
            <a:pPr algn="just"/>
            <a:r>
              <a:rPr lang="fr-FR" sz="1200" b="1" i="0" dirty="0">
                <a:solidFill>
                  <a:schemeClr val="tx1"/>
                </a:solidFill>
                <a:effectLst/>
                <a:latin typeface="Times New Roman" panose="02020603050405020304" pitchFamily="18" charset="0"/>
                <a:cs typeface="Times New Roman" panose="02020603050405020304" pitchFamily="18" charset="0"/>
              </a:rPr>
              <a:t>Placement des Pions</a:t>
            </a:r>
            <a:endParaRPr lang="fr-FR" sz="1200" b="0" i="0" dirty="0">
              <a:solidFill>
                <a:schemeClr val="tx1"/>
              </a:solidFill>
              <a:effectLst/>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fr-FR" sz="1200" b="0" i="0" dirty="0">
                <a:solidFill>
                  <a:schemeClr val="tx1"/>
                </a:solidFill>
                <a:effectLst/>
                <a:latin typeface="Times New Roman" panose="02020603050405020304" pitchFamily="18" charset="0"/>
                <a:cs typeface="Times New Roman" panose="02020603050405020304" pitchFamily="18" charset="0"/>
              </a:rPr>
              <a:t>La capture de pions survient lorsqu'un joueur place un de ses pions à l'extrémité d'un alignement de pions adverses contigus et dont l'autre extrémité est déjà occupée par un de ses propres pions. Les alignements considérés peuvent être une colonne, une ligne, ou une diagonale. Si le pion nouvellement placé vient fermer plusieurs alignements, il capture tous les pions adverses des lignes ainsi fermées. La capture se traduit par le retournement des pions capturés. Ces retournements n'entraînent pas d'effet de capture en cascade : seul le pion nouvellement posé est pris en compte.</a:t>
            </a:r>
          </a:p>
          <a:p>
            <a:pPr algn="just">
              <a:buFont typeface="Arial" panose="020B0604020202020204" pitchFamily="34" charset="0"/>
              <a:buChar char="•"/>
            </a:pPr>
            <a:r>
              <a:rPr lang="fr-FR" sz="1200" b="0" i="0" dirty="0">
                <a:solidFill>
                  <a:schemeClr val="tx1"/>
                </a:solidFill>
                <a:effectLst/>
                <a:latin typeface="Times New Roman" panose="02020603050405020304" pitchFamily="18" charset="0"/>
                <a:cs typeface="Times New Roman" panose="02020603050405020304" pitchFamily="18" charset="0"/>
              </a:rPr>
              <a:t>Les joueurs jouent à tour de rôle, chacun étant tenu de capturer des pions adverses lors de son mouvement. Si un joueur ne peut pas capturer de pion(s) adverse(s), il est forcé de passer son tour.</a:t>
            </a:r>
          </a:p>
          <a:p>
            <a:pPr algn="just"/>
            <a:r>
              <a:rPr lang="fr-FR" sz="1200" b="1" i="0" dirty="0">
                <a:solidFill>
                  <a:schemeClr val="tx1"/>
                </a:solidFill>
                <a:effectLst/>
                <a:latin typeface="Times New Roman" panose="02020603050405020304" pitchFamily="18" charset="0"/>
                <a:cs typeface="Times New Roman" panose="02020603050405020304" pitchFamily="18" charset="0"/>
              </a:rPr>
              <a:t>Fin de la partie</a:t>
            </a:r>
            <a:endParaRPr lang="fr-FR" sz="1200" b="0" i="0" dirty="0">
              <a:solidFill>
                <a:schemeClr val="tx1"/>
              </a:solidFill>
              <a:effectLst/>
              <a:latin typeface="Times New Roman" panose="02020603050405020304" pitchFamily="18" charset="0"/>
              <a:cs typeface="Times New Roman" panose="02020603050405020304" pitchFamily="18" charset="0"/>
            </a:endParaRPr>
          </a:p>
          <a:p>
            <a:pPr algn="just"/>
            <a:r>
              <a:rPr lang="fr-FR" sz="1200" b="0" i="0" dirty="0">
                <a:solidFill>
                  <a:schemeClr val="tx1"/>
                </a:solidFill>
                <a:effectLst/>
                <a:latin typeface="Times New Roman" panose="02020603050405020304" pitchFamily="18" charset="0"/>
                <a:cs typeface="Times New Roman" panose="02020603050405020304" pitchFamily="18" charset="0"/>
              </a:rPr>
              <a:t>Si aucun des deux joueurs ne peut jouer, ou si l'</a:t>
            </a:r>
            <a:r>
              <a:rPr lang="fr-FR" sz="1200" b="0" i="0" dirty="0" err="1">
                <a:solidFill>
                  <a:schemeClr val="tx1"/>
                </a:solidFill>
                <a:effectLst/>
                <a:latin typeface="Times New Roman" panose="02020603050405020304" pitchFamily="18" charset="0"/>
                <a:cs typeface="Times New Roman" panose="02020603050405020304" pitchFamily="18" charset="0"/>
              </a:rPr>
              <a:t>othellier</a:t>
            </a:r>
            <a:r>
              <a:rPr lang="fr-FR" sz="1200" b="0" i="0" dirty="0">
                <a:solidFill>
                  <a:schemeClr val="tx1"/>
                </a:solidFill>
                <a:effectLst/>
                <a:latin typeface="Times New Roman" panose="02020603050405020304" pitchFamily="18" charset="0"/>
                <a:cs typeface="Times New Roman" panose="02020603050405020304" pitchFamily="18" charset="0"/>
              </a:rPr>
              <a:t> ne comporte plus de case vide, la partie s'arrête. Le gagnant en fin de partie est celui qui possède le plus de pions.</a:t>
            </a:r>
          </a:p>
          <a:p>
            <a:pPr algn="just"/>
            <a:r>
              <a:rPr lang="fr-FR" sz="1200" b="0" i="0" dirty="0">
                <a:solidFill>
                  <a:schemeClr val="tx1"/>
                </a:solidFill>
                <a:effectLst/>
                <a:latin typeface="Times New Roman" panose="02020603050405020304" pitchFamily="18" charset="0"/>
                <a:cs typeface="Times New Roman" panose="02020603050405020304" pitchFamily="18" charset="0"/>
              </a:rPr>
              <a:t>Si le nombre de pions est le même pour les 2 joueurs il y aura égalité</a:t>
            </a:r>
            <a:r>
              <a:rPr lang="fr-FR" sz="1200" b="0" i="0" dirty="0">
                <a:solidFill>
                  <a:schemeClr val="tx1"/>
                </a:solidFill>
                <a:effectLst/>
                <a:latin typeface="Open Sans" panose="020B0606030504020204" pitchFamily="34" charset="0"/>
              </a:rPr>
              <a:t>.</a:t>
            </a:r>
          </a:p>
        </p:txBody>
      </p:sp>
    </p:spTree>
    <p:extLst>
      <p:ext uri="{BB962C8B-B14F-4D97-AF65-F5344CB8AC3E}">
        <p14:creationId xmlns:p14="http://schemas.microsoft.com/office/powerpoint/2010/main" val="9973051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fr-FR" sz="1200" b="0" i="0" dirty="0">
              <a:solidFill>
                <a:schemeClr val="tx1"/>
              </a:solidFill>
              <a:effectLst/>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1753344" y="1635177"/>
            <a:ext cx="3807516" cy="1323439"/>
          </a:xfrm>
          <a:prstGeom prst="rect">
            <a:avLst/>
          </a:prstGeom>
          <a:ln>
            <a:noFill/>
          </a:ln>
        </p:spPr>
        <p:txBody>
          <a:bodyPr wrap="none">
            <a:spAutoFit/>
          </a:bodyPr>
          <a:lstStyle/>
          <a:p>
            <a:pPr algn="ctr"/>
            <a:r>
              <a:rPr lang="fr-FR" sz="4000" b="1" dirty="0">
                <a:solidFill>
                  <a:schemeClr val="bg1"/>
                </a:solidFill>
                <a:latin typeface="Avenir Black" panose="02000503020000020003" pitchFamily="2" charset="0"/>
              </a:rPr>
              <a:t>Jeu des serpents </a:t>
            </a:r>
          </a:p>
          <a:p>
            <a:pPr algn="ctr"/>
            <a:r>
              <a:rPr lang="fr-FR" sz="4000" b="1" dirty="0">
                <a:solidFill>
                  <a:schemeClr val="bg1"/>
                </a:solidFill>
                <a:latin typeface="Avenir Black" panose="02000503020000020003" pitchFamily="2" charset="0"/>
              </a:rPr>
              <a:t>et des échelles</a:t>
            </a:r>
          </a:p>
        </p:txBody>
      </p:sp>
      <p:pic>
        <p:nvPicPr>
          <p:cNvPr id="7170" name="Picture 2">
            <a:extLst>
              <a:ext uri="{FF2B5EF4-FFF2-40B4-BE49-F238E27FC236}">
                <a16:creationId xmlns:a16="http://schemas.microsoft.com/office/drawing/2014/main" id="{EE605304-F487-47E5-8E48-4A554A3C244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8369" t="8340" r="12335" b="4727"/>
          <a:stretch>
            <a:fillRect/>
          </a:stretch>
        </p:blipFill>
        <p:spPr bwMode="auto">
          <a:xfrm>
            <a:off x="5416230" y="317602"/>
            <a:ext cx="1802236" cy="148170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16" name="ZoneTexte 15">
            <a:extLst>
              <a:ext uri="{FF2B5EF4-FFF2-40B4-BE49-F238E27FC236}">
                <a16:creationId xmlns:a16="http://schemas.microsoft.com/office/drawing/2014/main" id="{FED3F514-D550-4DE7-90E8-BCF23C25B044}"/>
              </a:ext>
            </a:extLst>
          </p:cNvPr>
          <p:cNvSpPr txBox="1"/>
          <p:nvPr/>
        </p:nvSpPr>
        <p:spPr>
          <a:xfrm>
            <a:off x="1781858" y="3873217"/>
            <a:ext cx="3795712" cy="5262979"/>
          </a:xfrm>
          <a:prstGeom prst="rect">
            <a:avLst/>
          </a:prstGeom>
          <a:noFill/>
        </p:spPr>
        <p:txBody>
          <a:bodyPr wrap="square">
            <a:spAutoFit/>
          </a:bodyPr>
          <a:lstStyle/>
          <a:p>
            <a:pPr algn="just"/>
            <a:r>
              <a:rPr lang="fr-FR" sz="1200" b="1" i="0" dirty="0">
                <a:solidFill>
                  <a:schemeClr val="tx1"/>
                </a:solidFill>
                <a:effectLst/>
                <a:latin typeface="Times New Roman" panose="02020603050405020304" pitchFamily="18" charset="0"/>
                <a:cs typeface="Times New Roman" panose="02020603050405020304" pitchFamily="18" charset="0"/>
              </a:rPr>
              <a:t>Contenu : </a:t>
            </a:r>
          </a:p>
          <a:p>
            <a:pPr algn="just"/>
            <a:r>
              <a:rPr lang="fr-FR" sz="1200" b="0" i="0" dirty="0">
                <a:solidFill>
                  <a:schemeClr val="tx1"/>
                </a:solidFill>
                <a:effectLst/>
                <a:latin typeface="Times New Roman" panose="02020603050405020304" pitchFamily="18" charset="0"/>
                <a:cs typeface="Times New Roman" panose="02020603050405020304" pitchFamily="18" charset="0"/>
              </a:rPr>
              <a:t>1 plateau de 100 cases</a:t>
            </a:r>
          </a:p>
          <a:p>
            <a:pPr algn="just"/>
            <a:r>
              <a:rPr lang="fr-FR" sz="1200" b="0" i="0" dirty="0">
                <a:solidFill>
                  <a:schemeClr val="tx1"/>
                </a:solidFill>
                <a:effectLst/>
                <a:latin typeface="Times New Roman" panose="02020603050405020304" pitchFamily="18" charset="0"/>
                <a:cs typeface="Times New Roman" panose="02020603050405020304" pitchFamily="18" charset="0"/>
              </a:rPr>
              <a:t>1 dé</a:t>
            </a:r>
          </a:p>
          <a:p>
            <a:pPr algn="just"/>
            <a:r>
              <a:rPr lang="fr-FR" sz="1200" b="0" i="0" dirty="0">
                <a:solidFill>
                  <a:schemeClr val="tx1"/>
                </a:solidFill>
                <a:effectLst/>
                <a:latin typeface="Times New Roman" panose="02020603050405020304" pitchFamily="18" charset="0"/>
                <a:cs typeface="Times New Roman" panose="02020603050405020304" pitchFamily="18" charset="0"/>
              </a:rPr>
              <a:t>6 pions</a:t>
            </a:r>
          </a:p>
          <a:p>
            <a:pPr algn="just"/>
            <a:endParaRPr lang="fr-FR" sz="1200" b="0" i="0" dirty="0">
              <a:solidFill>
                <a:schemeClr val="tx1"/>
              </a:solidFill>
              <a:effectLst/>
              <a:latin typeface="Times New Roman" panose="02020603050405020304" pitchFamily="18" charset="0"/>
              <a:cs typeface="Times New Roman" panose="02020603050405020304" pitchFamily="18" charset="0"/>
            </a:endParaRPr>
          </a:p>
          <a:p>
            <a:pPr algn="just"/>
            <a:r>
              <a:rPr lang="fr-FR" sz="1200" b="0" i="0" dirty="0">
                <a:solidFill>
                  <a:schemeClr val="tx1"/>
                </a:solidFill>
                <a:effectLst/>
                <a:latin typeface="Times New Roman" panose="02020603050405020304" pitchFamily="18" charset="0"/>
                <a:cs typeface="Times New Roman" panose="02020603050405020304" pitchFamily="18" charset="0"/>
              </a:rPr>
              <a:t>Age : à partir de 5 ans</a:t>
            </a:r>
          </a:p>
          <a:p>
            <a:pPr algn="just"/>
            <a:endParaRPr lang="fr-FR" sz="1200" b="0" i="0" dirty="0">
              <a:solidFill>
                <a:schemeClr val="tx1"/>
              </a:solidFill>
              <a:effectLst/>
              <a:latin typeface="Times New Roman" panose="02020603050405020304" pitchFamily="18" charset="0"/>
              <a:cs typeface="Times New Roman" panose="02020603050405020304" pitchFamily="18" charset="0"/>
            </a:endParaRPr>
          </a:p>
          <a:p>
            <a:pPr algn="just"/>
            <a:r>
              <a:rPr lang="fr-FR" sz="1200" b="0" i="0" dirty="0">
                <a:solidFill>
                  <a:schemeClr val="tx1"/>
                </a:solidFill>
                <a:effectLst/>
                <a:latin typeface="Times New Roman" panose="02020603050405020304" pitchFamily="18" charset="0"/>
                <a:cs typeface="Times New Roman" panose="02020603050405020304" pitchFamily="18" charset="0"/>
              </a:rPr>
              <a:t>Durée d’une partie : environ 30 minutes</a:t>
            </a:r>
          </a:p>
          <a:p>
            <a:pPr algn="just"/>
            <a:endParaRPr lang="fr-FR" sz="1200" b="0" i="0" dirty="0">
              <a:solidFill>
                <a:schemeClr val="tx1"/>
              </a:solidFill>
              <a:effectLst/>
              <a:latin typeface="Times New Roman" panose="02020603050405020304" pitchFamily="18" charset="0"/>
              <a:cs typeface="Times New Roman" panose="02020603050405020304" pitchFamily="18" charset="0"/>
            </a:endParaRPr>
          </a:p>
          <a:p>
            <a:pPr algn="just"/>
            <a:r>
              <a:rPr lang="fr-FR" sz="1200" b="0" i="0" dirty="0">
                <a:solidFill>
                  <a:schemeClr val="tx1"/>
                </a:solidFill>
                <a:effectLst/>
                <a:latin typeface="Times New Roman" panose="02020603050405020304" pitchFamily="18" charset="0"/>
                <a:cs typeface="Times New Roman" panose="02020603050405020304" pitchFamily="18" charset="0"/>
              </a:rPr>
              <a:t>Nombre de joueurs : de 2 à 6</a:t>
            </a:r>
          </a:p>
          <a:p>
            <a:pPr algn="just"/>
            <a:endParaRPr lang="fr-FR" sz="1200" b="0" i="0" dirty="0">
              <a:solidFill>
                <a:schemeClr val="tx1"/>
              </a:solidFill>
              <a:effectLst/>
              <a:latin typeface="Times New Roman" panose="02020603050405020304" pitchFamily="18" charset="0"/>
              <a:cs typeface="Times New Roman" panose="02020603050405020304" pitchFamily="18" charset="0"/>
            </a:endParaRPr>
          </a:p>
          <a:p>
            <a:pPr algn="just"/>
            <a:r>
              <a:rPr lang="fr-FR" sz="1200" b="1" i="0" dirty="0">
                <a:solidFill>
                  <a:schemeClr val="tx1"/>
                </a:solidFill>
                <a:effectLst/>
                <a:latin typeface="Times New Roman" panose="02020603050405020304" pitchFamily="18" charset="0"/>
                <a:cs typeface="Times New Roman" panose="02020603050405020304" pitchFamily="18" charset="0"/>
              </a:rPr>
              <a:t>But du jeu : </a:t>
            </a:r>
            <a:r>
              <a:rPr lang="fr-FR" sz="1200" b="0" i="0" dirty="0">
                <a:solidFill>
                  <a:schemeClr val="tx1"/>
                </a:solidFill>
                <a:effectLst/>
                <a:latin typeface="Times New Roman" panose="02020603050405020304" pitchFamily="18" charset="0"/>
                <a:cs typeface="Times New Roman" panose="02020603050405020304" pitchFamily="18" charset="0"/>
              </a:rPr>
              <a:t>Arriver à la dernière case avant les autres.</a:t>
            </a:r>
          </a:p>
          <a:p>
            <a:pPr algn="just"/>
            <a:endParaRPr lang="fr-FR" sz="1200" b="1" i="0" dirty="0">
              <a:solidFill>
                <a:schemeClr val="tx1"/>
              </a:solidFill>
              <a:effectLst/>
              <a:latin typeface="Times New Roman" panose="02020603050405020304" pitchFamily="18" charset="0"/>
              <a:cs typeface="Times New Roman" panose="02020603050405020304" pitchFamily="18" charset="0"/>
            </a:endParaRPr>
          </a:p>
          <a:p>
            <a:pPr algn="just"/>
            <a:r>
              <a:rPr lang="fr-FR" sz="1200" b="1" i="0" dirty="0">
                <a:solidFill>
                  <a:schemeClr val="tx1"/>
                </a:solidFill>
                <a:effectLst/>
                <a:latin typeface="Times New Roman" panose="02020603050405020304" pitchFamily="18" charset="0"/>
                <a:cs typeface="Times New Roman" panose="02020603050405020304" pitchFamily="18" charset="0"/>
              </a:rPr>
              <a:t>Début de la partie : </a:t>
            </a:r>
          </a:p>
          <a:p>
            <a:pPr algn="just"/>
            <a:r>
              <a:rPr lang="fr-FR" sz="1200" b="0" i="0" dirty="0">
                <a:solidFill>
                  <a:schemeClr val="tx1"/>
                </a:solidFill>
                <a:effectLst/>
                <a:latin typeface="Times New Roman" panose="02020603050405020304" pitchFamily="18" charset="0"/>
                <a:cs typeface="Times New Roman" panose="02020603050405020304" pitchFamily="18" charset="0"/>
              </a:rPr>
              <a:t>Le plus jeune commence.</a:t>
            </a:r>
          </a:p>
          <a:p>
            <a:pPr algn="just"/>
            <a:r>
              <a:rPr lang="fr-FR" sz="1200" b="0" i="0" dirty="0">
                <a:solidFill>
                  <a:schemeClr val="tx1"/>
                </a:solidFill>
                <a:effectLst/>
                <a:latin typeface="Times New Roman" panose="02020603050405020304" pitchFamily="18" charset="0"/>
                <a:cs typeface="Times New Roman" panose="02020603050405020304" pitchFamily="18" charset="0"/>
              </a:rPr>
              <a:t>Le joueur lance le dé et avance d’autant de cases que de points sur le dé.</a:t>
            </a:r>
          </a:p>
          <a:p>
            <a:pPr algn="just"/>
            <a:r>
              <a:rPr lang="fr-FR" sz="1200" b="0" i="0" dirty="0">
                <a:solidFill>
                  <a:schemeClr val="tx1"/>
                </a:solidFill>
                <a:effectLst/>
                <a:latin typeface="Times New Roman" panose="02020603050405020304" pitchFamily="18" charset="0"/>
                <a:cs typeface="Times New Roman" panose="02020603050405020304" pitchFamily="18" charset="0"/>
              </a:rPr>
              <a:t>Les joueurs jouent à tour de rôle.</a:t>
            </a:r>
          </a:p>
          <a:p>
            <a:pPr algn="just"/>
            <a:r>
              <a:rPr lang="fr-FR" sz="1200" b="0" i="0" dirty="0">
                <a:solidFill>
                  <a:schemeClr val="tx1"/>
                </a:solidFill>
                <a:effectLst/>
                <a:latin typeface="Times New Roman" panose="02020603050405020304" pitchFamily="18" charset="0"/>
                <a:cs typeface="Times New Roman" panose="02020603050405020304" pitchFamily="18" charset="0"/>
              </a:rPr>
              <a:t>Celui qui tombe sur une case dans laquelle il y a le pied d’une échelle monte le long de celle-ci jusqu’en haut.</a:t>
            </a:r>
          </a:p>
          <a:p>
            <a:pPr algn="just"/>
            <a:r>
              <a:rPr lang="fr-FR" sz="1200" b="0" i="0" dirty="0">
                <a:solidFill>
                  <a:schemeClr val="tx1"/>
                </a:solidFill>
                <a:effectLst/>
                <a:latin typeface="Times New Roman" panose="02020603050405020304" pitchFamily="18" charset="0"/>
                <a:cs typeface="Times New Roman" panose="02020603050405020304" pitchFamily="18" charset="0"/>
              </a:rPr>
              <a:t>S’il tombe sur une case dans laquelle il y a la queue d’un serpent, il doit redescendre jusqu’ à la tête du serpent.</a:t>
            </a:r>
          </a:p>
          <a:p>
            <a:pPr algn="just"/>
            <a:r>
              <a:rPr lang="fr-FR" sz="1200" b="0" i="0" dirty="0">
                <a:solidFill>
                  <a:schemeClr val="tx1"/>
                </a:solidFill>
                <a:effectLst/>
                <a:latin typeface="Times New Roman" panose="02020603050405020304" pitchFamily="18" charset="0"/>
                <a:cs typeface="Times New Roman" panose="02020603050405020304" pitchFamily="18" charset="0"/>
              </a:rPr>
              <a:t>Le premier arrivé à la case 100 a gagné.</a:t>
            </a:r>
          </a:p>
          <a:p>
            <a:pPr algn="just"/>
            <a:r>
              <a:rPr lang="fr-FR" sz="1200" b="0" i="0" dirty="0">
                <a:solidFill>
                  <a:schemeClr val="tx1"/>
                </a:solidFill>
                <a:effectLst/>
                <a:latin typeface="Times New Roman" panose="02020603050405020304" pitchFamily="18" charset="0"/>
                <a:cs typeface="Times New Roman" panose="02020603050405020304" pitchFamily="18" charset="0"/>
              </a:rPr>
              <a:t>Les autres joueurs continuent jusqu’ à ce qu’il n’en reste plus qu’un.</a:t>
            </a:r>
          </a:p>
          <a:p>
            <a:pPr algn="just"/>
            <a:r>
              <a:rPr lang="fr-FR" sz="1200" b="0" i="0" dirty="0">
                <a:solidFill>
                  <a:schemeClr val="tx1"/>
                </a:solidFill>
                <a:effectLst/>
                <a:latin typeface="Times New Roman" panose="02020603050405020304" pitchFamily="18" charset="0"/>
                <a:cs typeface="Times New Roman" panose="02020603050405020304" pitchFamily="18" charset="0"/>
              </a:rPr>
              <a:t>Vers la fin, si le joueur tire un dé qui ne lui permet pas d’arriver exactement à la case 100, il recule du nombre de points supplémentaires sur le dé.</a:t>
            </a:r>
          </a:p>
        </p:txBody>
      </p:sp>
    </p:spTree>
    <p:extLst>
      <p:ext uri="{BB962C8B-B14F-4D97-AF65-F5344CB8AC3E}">
        <p14:creationId xmlns:p14="http://schemas.microsoft.com/office/powerpoint/2010/main" val="2252736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70260"/>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l">
              <a:spcBef>
                <a:spcPts val="0"/>
              </a:spcBef>
              <a:spcAft>
                <a:spcPts val="0"/>
              </a:spcAft>
            </a:pPr>
            <a:r>
              <a:rPr lang="fr-FR" sz="1800" kern="1400" dirty="0">
                <a:ln>
                  <a:noFill/>
                </a:ln>
                <a:solidFill>
                  <a:srgbClr val="000000"/>
                </a:solidFill>
                <a:effectLst/>
                <a:latin typeface="Times New Roman" panose="02020603050405020304" pitchFamily="18" charset="0"/>
              </a:rPr>
              <a:t> </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1338581" y="1713161"/>
            <a:ext cx="4021550"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Les Skieurs</a:t>
            </a:r>
          </a:p>
        </p:txBody>
      </p:sp>
      <p:pic>
        <p:nvPicPr>
          <p:cNvPr id="8194" name="Picture 2">
            <a:extLst>
              <a:ext uri="{FF2B5EF4-FFF2-40B4-BE49-F238E27FC236}">
                <a16:creationId xmlns:a16="http://schemas.microsoft.com/office/drawing/2014/main" id="{54B8FF23-F119-40D6-A1F4-07F6AB5EEB0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79981" y="257713"/>
            <a:ext cx="2289174" cy="17158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ZoneTexte 15">
            <a:extLst>
              <a:ext uri="{FF2B5EF4-FFF2-40B4-BE49-F238E27FC236}">
                <a16:creationId xmlns:a16="http://schemas.microsoft.com/office/drawing/2014/main" id="{3789BE3D-54D8-4BB5-BF0B-E2F1C4F8CD64}"/>
              </a:ext>
            </a:extLst>
          </p:cNvPr>
          <p:cNvSpPr txBox="1"/>
          <p:nvPr/>
        </p:nvSpPr>
        <p:spPr>
          <a:xfrm>
            <a:off x="1656267" y="4261280"/>
            <a:ext cx="3795712" cy="4154984"/>
          </a:xfrm>
          <a:prstGeom prst="rect">
            <a:avLst/>
          </a:prstGeom>
          <a:noFill/>
        </p:spPr>
        <p:txBody>
          <a:bodyPr wrap="square">
            <a:spAutoFit/>
          </a:bodyPr>
          <a:lstStyle/>
          <a:p>
            <a:pPr marL="0" marR="0" indent="0" algn="just">
              <a:spcBef>
                <a:spcPts val="0"/>
              </a:spcBef>
              <a:spcAft>
                <a:spcPts val="0"/>
              </a:spcAft>
            </a:pPr>
            <a:r>
              <a:rPr lang="fr-FR" sz="1200" i="1" kern="1400" dirty="0">
                <a:ln>
                  <a:noFill/>
                </a:ln>
                <a:solidFill>
                  <a:srgbClr val="000000"/>
                </a:solidFill>
                <a:effectLst/>
                <a:latin typeface="Times New Roman" panose="02020603050405020304" pitchFamily="18" charset="0"/>
              </a:rPr>
              <a:t>Créé par Tristan et Maxime dans le cadre des TAP à Visseiche en 2014</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just">
              <a:spcBef>
                <a:spcPts val="0"/>
              </a:spcBef>
              <a:spcAft>
                <a:spcPts val="0"/>
              </a:spcAft>
            </a:pPr>
            <a:r>
              <a:rPr lang="fr-FR" sz="1200" b="1" u="sng" kern="1400" dirty="0">
                <a:ln>
                  <a:noFill/>
                </a:ln>
                <a:solidFill>
                  <a:srgbClr val="000000"/>
                </a:solidFill>
                <a:effectLst/>
                <a:latin typeface="Times New Roman" panose="02020603050405020304" pitchFamily="18" charset="0"/>
              </a:rPr>
              <a:t>Contenu :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5 skieurs, 1 dé, 3 cartes « Père-Noël », 1 plateau de jeu</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just">
              <a:spcBef>
                <a:spcPts val="0"/>
              </a:spcBef>
              <a:spcAft>
                <a:spcPts val="0"/>
              </a:spcAft>
            </a:pPr>
            <a:r>
              <a:rPr lang="fr-FR" sz="1200" b="1" u="sng" kern="1400" dirty="0">
                <a:ln>
                  <a:noFill/>
                </a:ln>
                <a:solidFill>
                  <a:srgbClr val="000000"/>
                </a:solidFill>
                <a:effectLst/>
                <a:latin typeface="Times New Roman" panose="02020603050405020304" pitchFamily="18" charset="0"/>
              </a:rPr>
              <a:t>But du jeu :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err="1">
                <a:ln>
                  <a:noFill/>
                </a:ln>
                <a:solidFill>
                  <a:srgbClr val="000000"/>
                </a:solidFill>
                <a:effectLst/>
                <a:latin typeface="Times New Roman" panose="02020603050405020304" pitchFamily="18" charset="0"/>
              </a:rPr>
              <a:t>Etre</a:t>
            </a:r>
            <a:r>
              <a:rPr lang="fr-FR" sz="1200" kern="1400" dirty="0">
                <a:ln>
                  <a:noFill/>
                </a:ln>
                <a:solidFill>
                  <a:srgbClr val="000000"/>
                </a:solidFill>
                <a:effectLst/>
                <a:latin typeface="Times New Roman" panose="02020603050405020304" pitchFamily="18" charset="0"/>
              </a:rPr>
              <a:t> le premier à franchir la case « Arrivée » en faisant le chiffre exact. </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just">
              <a:spcBef>
                <a:spcPts val="0"/>
              </a:spcBef>
              <a:spcAft>
                <a:spcPts val="0"/>
              </a:spcAft>
            </a:pPr>
            <a:r>
              <a:rPr lang="fr-FR" sz="1200" b="1" u="sng" kern="1400" dirty="0">
                <a:ln>
                  <a:noFill/>
                </a:ln>
                <a:solidFill>
                  <a:srgbClr val="000000"/>
                </a:solidFill>
                <a:effectLst/>
                <a:latin typeface="Times New Roman" panose="02020603050405020304" pitchFamily="18" charset="0"/>
              </a:rPr>
              <a:t>Déroulement :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Chacun leur  tour, les joueurs lancent le dé et avancent du nombre de cases indiquées. </a:t>
            </a:r>
          </a:p>
          <a:p>
            <a:pPr marL="0" marR="0" indent="0" algn="just">
              <a:spcBef>
                <a:spcPts val="0"/>
              </a:spcBef>
              <a:spcAft>
                <a:spcPts val="0"/>
              </a:spcAft>
            </a:pPr>
            <a:r>
              <a:rPr lang="fr-FR" sz="1200" i="1" u="sng" kern="1400" dirty="0">
                <a:ln>
                  <a:noFill/>
                </a:ln>
                <a:solidFill>
                  <a:srgbClr val="000000"/>
                </a:solidFill>
                <a:effectLst/>
                <a:latin typeface="Times New Roman" panose="02020603050405020304" pitchFamily="18" charset="0"/>
              </a:rPr>
              <a:t>Cases spéciales :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i="1" kern="1400" dirty="0">
                <a:ln>
                  <a:noFill/>
                </a:ln>
                <a:solidFill>
                  <a:srgbClr val="000000"/>
                </a:solidFill>
                <a:effectLst/>
                <a:latin typeface="Times New Roman" panose="02020603050405020304" pitchFamily="18" charset="0"/>
              </a:rPr>
              <a:t>- Sapin </a:t>
            </a:r>
            <a:r>
              <a:rPr lang="fr-FR" sz="1200" kern="1400" dirty="0">
                <a:ln>
                  <a:noFill/>
                </a:ln>
                <a:solidFill>
                  <a:srgbClr val="000000"/>
                </a:solidFill>
                <a:effectLst/>
                <a:latin typeface="Times New Roman" panose="02020603050405020304" pitchFamily="18" charset="0"/>
              </a:rPr>
              <a:t>: Reculer d’1 case</a:t>
            </a:r>
          </a:p>
          <a:p>
            <a:pPr marL="0" marR="0" indent="0" algn="just">
              <a:spcBef>
                <a:spcPts val="0"/>
              </a:spcBef>
              <a:spcAft>
                <a:spcPts val="0"/>
              </a:spcAft>
            </a:pPr>
            <a:r>
              <a:rPr lang="fr-FR" sz="1200" i="1" kern="1400" dirty="0">
                <a:ln>
                  <a:noFill/>
                </a:ln>
                <a:solidFill>
                  <a:srgbClr val="000000"/>
                </a:solidFill>
                <a:effectLst/>
                <a:latin typeface="Times New Roman" panose="02020603050405020304" pitchFamily="18" charset="0"/>
              </a:rPr>
              <a:t>- Ours : </a:t>
            </a:r>
            <a:r>
              <a:rPr lang="fr-FR" sz="1200" kern="1400" dirty="0">
                <a:ln>
                  <a:noFill/>
                </a:ln>
                <a:solidFill>
                  <a:srgbClr val="000000"/>
                </a:solidFill>
                <a:effectLst/>
                <a:latin typeface="Times New Roman" panose="02020603050405020304" pitchFamily="18" charset="0"/>
              </a:rPr>
              <a:t>Reculer de 2 cases</a:t>
            </a:r>
          </a:p>
          <a:p>
            <a:pPr marL="0" marR="0" indent="0" algn="just">
              <a:spcBef>
                <a:spcPts val="0"/>
              </a:spcBef>
              <a:spcAft>
                <a:spcPts val="0"/>
              </a:spcAft>
            </a:pPr>
            <a:r>
              <a:rPr lang="fr-FR" sz="1200" i="1" kern="1400" dirty="0">
                <a:ln>
                  <a:noFill/>
                </a:ln>
                <a:solidFill>
                  <a:srgbClr val="000000"/>
                </a:solidFill>
                <a:effectLst/>
                <a:latin typeface="Times New Roman" panose="02020603050405020304" pitchFamily="18" charset="0"/>
              </a:rPr>
              <a:t>- Avalanche : </a:t>
            </a:r>
            <a:r>
              <a:rPr lang="fr-FR" sz="1200" kern="1400" dirty="0">
                <a:ln>
                  <a:noFill/>
                </a:ln>
                <a:solidFill>
                  <a:srgbClr val="000000"/>
                </a:solidFill>
                <a:effectLst/>
                <a:latin typeface="Times New Roman" panose="02020603050405020304" pitchFamily="18" charset="0"/>
              </a:rPr>
              <a:t>Retourner à la case départ</a:t>
            </a:r>
          </a:p>
          <a:p>
            <a:pPr marL="0" marR="0" indent="0" algn="just">
              <a:spcBef>
                <a:spcPts val="0"/>
              </a:spcBef>
              <a:spcAft>
                <a:spcPts val="0"/>
              </a:spcAft>
            </a:pPr>
            <a:r>
              <a:rPr lang="fr-FR" sz="1200" i="1" kern="1400" dirty="0">
                <a:ln>
                  <a:noFill/>
                </a:ln>
                <a:solidFill>
                  <a:srgbClr val="000000"/>
                </a:solidFill>
                <a:effectLst/>
                <a:latin typeface="Times New Roman" panose="02020603050405020304" pitchFamily="18" charset="0"/>
              </a:rPr>
              <a:t>- Téléski : </a:t>
            </a:r>
            <a:r>
              <a:rPr lang="fr-FR" sz="1200" kern="1400" dirty="0">
                <a:ln>
                  <a:noFill/>
                </a:ln>
                <a:solidFill>
                  <a:srgbClr val="000000"/>
                </a:solidFill>
                <a:effectLst/>
                <a:latin typeface="Times New Roman" panose="02020603050405020304" pitchFamily="18" charset="0"/>
              </a:rPr>
              <a:t>Se rendre à l’autre case Téléski (avant ou arrière)</a:t>
            </a:r>
          </a:p>
          <a:p>
            <a:pPr marL="0" marR="0" indent="0" algn="just">
              <a:spcBef>
                <a:spcPts val="0"/>
              </a:spcBef>
              <a:spcAft>
                <a:spcPts val="0"/>
              </a:spcAft>
            </a:pPr>
            <a:r>
              <a:rPr lang="fr-FR" sz="1200" i="1" kern="1400" dirty="0">
                <a:ln>
                  <a:noFill/>
                </a:ln>
                <a:solidFill>
                  <a:srgbClr val="000000"/>
                </a:solidFill>
                <a:effectLst/>
                <a:latin typeface="Times New Roman" panose="02020603050405020304" pitchFamily="18" charset="0"/>
              </a:rPr>
              <a:t>- Flocon de neige : </a:t>
            </a:r>
            <a:r>
              <a:rPr lang="fr-FR" sz="1200" kern="1400" dirty="0">
                <a:ln>
                  <a:noFill/>
                </a:ln>
                <a:solidFill>
                  <a:srgbClr val="000000"/>
                </a:solidFill>
                <a:effectLst/>
                <a:latin typeface="Times New Roman" panose="02020603050405020304" pitchFamily="18" charset="0"/>
              </a:rPr>
              <a:t>Avancer d’1 case</a:t>
            </a:r>
          </a:p>
          <a:p>
            <a:pPr marL="0" marR="0" indent="0" algn="just">
              <a:spcBef>
                <a:spcPts val="0"/>
              </a:spcBef>
              <a:spcAft>
                <a:spcPts val="0"/>
              </a:spcAft>
            </a:pPr>
            <a:r>
              <a:rPr lang="fr-FR" sz="1200" i="1" kern="1400" dirty="0">
                <a:ln>
                  <a:noFill/>
                </a:ln>
                <a:solidFill>
                  <a:srgbClr val="000000"/>
                </a:solidFill>
                <a:effectLst/>
                <a:latin typeface="Times New Roman" panose="02020603050405020304" pitchFamily="18" charset="0"/>
              </a:rPr>
              <a:t>- Père-Noël : </a:t>
            </a:r>
            <a:r>
              <a:rPr lang="fr-FR" sz="1200" kern="1400" dirty="0">
                <a:ln>
                  <a:noFill/>
                </a:ln>
                <a:solidFill>
                  <a:srgbClr val="000000"/>
                </a:solidFill>
                <a:effectLst/>
                <a:latin typeface="Times New Roman" panose="02020603050405020304" pitchFamily="18" charset="0"/>
              </a:rPr>
              <a:t>Tirer 1 carte et suivre les indications (avancer d’1, 2 ou 3 cases)</a:t>
            </a:r>
          </a:p>
        </p:txBody>
      </p:sp>
    </p:spTree>
    <p:extLst>
      <p:ext uri="{BB962C8B-B14F-4D97-AF65-F5344CB8AC3E}">
        <p14:creationId xmlns:p14="http://schemas.microsoft.com/office/powerpoint/2010/main" val="28356154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just">
              <a:spcBef>
                <a:spcPts val="0"/>
              </a:spcBef>
              <a:spcAft>
                <a:spcPts val="0"/>
              </a:spcAft>
            </a:pPr>
            <a:endParaRPr lang="fr-FR" sz="1800" kern="1400" dirty="0">
              <a:ln>
                <a:noFill/>
              </a:ln>
              <a:solidFill>
                <a:srgbClr val="000000"/>
              </a:solidFill>
              <a:effectLst/>
              <a:latin typeface="Times New Roman" panose="02020603050405020304" pitchFamily="18"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625722" y="1909395"/>
            <a:ext cx="4528227"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Skis de terre</a:t>
            </a:r>
          </a:p>
        </p:txBody>
      </p:sp>
      <p:pic>
        <p:nvPicPr>
          <p:cNvPr id="9218" name="Picture 2">
            <a:extLst>
              <a:ext uri="{FF2B5EF4-FFF2-40B4-BE49-F238E27FC236}">
                <a16:creationId xmlns:a16="http://schemas.microsoft.com/office/drawing/2014/main" id="{A28DAFF5-204E-4B7A-9102-D7FF48E0ECC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4167" r="12500"/>
          <a:stretch>
            <a:fillRect/>
          </a:stretch>
        </p:blipFill>
        <p:spPr bwMode="auto">
          <a:xfrm>
            <a:off x="5144933" y="235832"/>
            <a:ext cx="2140104" cy="19265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ZoneTexte 16">
            <a:extLst>
              <a:ext uri="{FF2B5EF4-FFF2-40B4-BE49-F238E27FC236}">
                <a16:creationId xmlns:a16="http://schemas.microsoft.com/office/drawing/2014/main" id="{043772E6-0BDD-4CF0-BADE-2D26C9EF8919}"/>
              </a:ext>
            </a:extLst>
          </p:cNvPr>
          <p:cNvSpPr txBox="1"/>
          <p:nvPr/>
        </p:nvSpPr>
        <p:spPr>
          <a:xfrm>
            <a:off x="1781858" y="4690954"/>
            <a:ext cx="3795712" cy="2308324"/>
          </a:xfrm>
          <a:prstGeom prst="rect">
            <a:avLst/>
          </a:prstGeom>
          <a:noFill/>
        </p:spPr>
        <p:txBody>
          <a:bodyPr wrap="square">
            <a:spAutoFit/>
          </a:bodyPr>
          <a:lstStyle/>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Contenu :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2 paires de skis de terre</a:t>
            </a: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But du jeu de la course en skis: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Chaque paire de skis peut accueillir 1, 2 ou 3 joueurs.</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Il s’agit de réaliser un parcours donné le plus rapidement possible. On soulève les skis grâce aux cordelettes situées à l’avant et à l’arrière des skis. Il faut à la fois tirer les cordelettes avec les mains et soulever les pieds posés sur les skis. L’exercice est plus compliqué à 2 ou 3 : les gestes doivent être coordonnés</a:t>
            </a:r>
          </a:p>
        </p:txBody>
      </p:sp>
    </p:spTree>
    <p:extLst>
      <p:ext uri="{BB962C8B-B14F-4D97-AF65-F5344CB8AC3E}">
        <p14:creationId xmlns:p14="http://schemas.microsoft.com/office/powerpoint/2010/main" val="19662091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just">
              <a:spcBef>
                <a:spcPts val="0"/>
              </a:spcBef>
              <a:spcAft>
                <a:spcPts val="0"/>
              </a:spcAft>
            </a:pPr>
            <a:endParaRPr lang="fr-FR" sz="1800" kern="1400" dirty="0">
              <a:ln>
                <a:noFill/>
              </a:ln>
              <a:solidFill>
                <a:srgbClr val="000000"/>
              </a:solidFill>
              <a:effectLst/>
              <a:latin typeface="Times New Roman" panose="02020603050405020304" pitchFamily="18"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993606" y="1788306"/>
            <a:ext cx="5067477"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Table à glisser</a:t>
            </a:r>
          </a:p>
        </p:txBody>
      </p:sp>
      <p:pic>
        <p:nvPicPr>
          <p:cNvPr id="2" name="Image 1">
            <a:extLst>
              <a:ext uri="{FF2B5EF4-FFF2-40B4-BE49-F238E27FC236}">
                <a16:creationId xmlns:a16="http://schemas.microsoft.com/office/drawing/2014/main" id="{909F012E-414C-4E42-9ACB-8BFA69F8BB4C}"/>
              </a:ext>
            </a:extLst>
          </p:cNvPr>
          <p:cNvPicPr>
            <a:picLocks noChangeAspect="1"/>
          </p:cNvPicPr>
          <p:nvPr/>
        </p:nvPicPr>
        <p:blipFill>
          <a:blip r:embed="rId10"/>
          <a:stretch>
            <a:fillRect/>
          </a:stretch>
        </p:blipFill>
        <p:spPr>
          <a:xfrm>
            <a:off x="5569626" y="237373"/>
            <a:ext cx="1458617" cy="10924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ZoneTexte 15">
            <a:extLst>
              <a:ext uri="{FF2B5EF4-FFF2-40B4-BE49-F238E27FC236}">
                <a16:creationId xmlns:a16="http://schemas.microsoft.com/office/drawing/2014/main" id="{D505B702-87F7-4801-8F3E-B356A775556C}"/>
              </a:ext>
            </a:extLst>
          </p:cNvPr>
          <p:cNvSpPr txBox="1"/>
          <p:nvPr/>
        </p:nvSpPr>
        <p:spPr>
          <a:xfrm>
            <a:off x="1773914" y="4207805"/>
            <a:ext cx="3795712" cy="4154984"/>
          </a:xfrm>
          <a:prstGeom prst="rect">
            <a:avLst/>
          </a:prstGeom>
          <a:noFill/>
        </p:spPr>
        <p:txBody>
          <a:bodyPr wrap="square">
            <a:spAutoFit/>
          </a:bodyPr>
          <a:lstStyle/>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Contenu : </a:t>
            </a:r>
          </a:p>
          <a:p>
            <a:pPr marL="0" marR="0" indent="0" algn="just">
              <a:spcBef>
                <a:spcPts val="0"/>
              </a:spcBef>
              <a:spcAft>
                <a:spcPts val="0"/>
              </a:spcAft>
            </a:pP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Plateau de jeu,  règle du jeu, 2 barrières,  4 poignées,  2 palets. </a:t>
            </a:r>
          </a:p>
          <a:p>
            <a:pPr marL="0" marR="0" indent="0" algn="just">
              <a:spcBef>
                <a:spcPts val="0"/>
              </a:spcBef>
              <a:spcAft>
                <a:spcPts val="0"/>
              </a:spcAft>
            </a:pP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Nombre de joueurs : 2 ou 4 joueurs</a:t>
            </a:r>
          </a:p>
          <a:p>
            <a:pPr marL="0" marR="0" indent="0" algn="just">
              <a:spcBef>
                <a:spcPts val="0"/>
              </a:spcBef>
              <a:spcAft>
                <a:spcPts val="0"/>
              </a:spcAft>
            </a:pP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Age minimum : 5 ans</a:t>
            </a:r>
          </a:p>
          <a:p>
            <a:pPr marL="0" marR="0" indent="0" algn="just">
              <a:spcBef>
                <a:spcPts val="0"/>
              </a:spcBef>
              <a:spcAft>
                <a:spcPts val="0"/>
              </a:spcAft>
            </a:pP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But du jeu : </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Défendre son camp et marquer en envoyant le palet dans les camps adverses. </a:t>
            </a:r>
          </a:p>
          <a:p>
            <a:pPr marL="0" marR="0" indent="0" algn="just">
              <a:spcBef>
                <a:spcPts val="0"/>
              </a:spcBef>
              <a:spcAft>
                <a:spcPts val="0"/>
              </a:spcAft>
            </a:pP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Règle du jeu : </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A chaque fois que vous encaissez un palet, on vous compte un point. Lorsqu’un joueur totalise 5 points, il est éliminé et l’on ferme son camp à l’aide d’une barrière. La partie continue jusqu’à ce  qu’il ne reste que 2 joueurs qui disputeront la finale face à face. </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Les lignes divisant la surface de jeu en 4 secteurs ne peuvent être franchies par la poignée des joueurs. Tous les coups directs et indirects sont permis. </a:t>
            </a:r>
          </a:p>
        </p:txBody>
      </p:sp>
    </p:spTree>
    <p:extLst>
      <p:ext uri="{BB962C8B-B14F-4D97-AF65-F5344CB8AC3E}">
        <p14:creationId xmlns:p14="http://schemas.microsoft.com/office/powerpoint/2010/main" val="29185712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12644" y="9201"/>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just">
              <a:spcBef>
                <a:spcPts val="0"/>
              </a:spcBef>
              <a:spcAft>
                <a:spcPts val="0"/>
              </a:spcAft>
            </a:pPr>
            <a:endParaRPr lang="fr-FR" sz="1800" kern="1400" dirty="0">
              <a:ln>
                <a:noFill/>
              </a:ln>
              <a:solidFill>
                <a:srgbClr val="000000"/>
              </a:solidFill>
              <a:effectLst/>
              <a:latin typeface="Times New Roman" panose="02020603050405020304" pitchFamily="18"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1604341" y="1788306"/>
            <a:ext cx="3202223"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Tangram</a:t>
            </a:r>
          </a:p>
        </p:txBody>
      </p:sp>
      <p:pic>
        <p:nvPicPr>
          <p:cNvPr id="12290" name="Picture 2">
            <a:extLst>
              <a:ext uri="{FF2B5EF4-FFF2-40B4-BE49-F238E27FC236}">
                <a16:creationId xmlns:a16="http://schemas.microsoft.com/office/drawing/2014/main" id="{49B6A434-2AB6-4BE5-92AA-42357F2460F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26830" y="326238"/>
            <a:ext cx="2141537" cy="16049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ZoneTexte 17">
            <a:extLst>
              <a:ext uri="{FF2B5EF4-FFF2-40B4-BE49-F238E27FC236}">
                <a16:creationId xmlns:a16="http://schemas.microsoft.com/office/drawing/2014/main" id="{7A82D1AF-6835-4E3F-8B97-302E0D80BCAD}"/>
              </a:ext>
            </a:extLst>
          </p:cNvPr>
          <p:cNvSpPr txBox="1"/>
          <p:nvPr/>
        </p:nvSpPr>
        <p:spPr>
          <a:xfrm>
            <a:off x="380401" y="3878059"/>
            <a:ext cx="6586537" cy="5965736"/>
          </a:xfrm>
          <a:prstGeom prst="rect">
            <a:avLst/>
          </a:prstGeom>
          <a:noFill/>
        </p:spPr>
        <p:txBody>
          <a:bodyPr wrap="square">
            <a:spAutoFit/>
          </a:bodyPr>
          <a:lstStyle/>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Contenu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Le tangram se compose de 7 pièces qui peuvent se juxtaposer pour former un grand carré : </a:t>
            </a:r>
          </a:p>
          <a:p>
            <a:pPr marL="359994" marR="0" indent="-359994" algn="just">
              <a:spcBef>
                <a:spcPts val="0"/>
              </a:spcBef>
              <a:spcAft>
                <a:spcPts val="0"/>
              </a:spcAft>
            </a:pPr>
            <a:r>
              <a:rPr lang="fr-FR" sz="1200" kern="1400" dirty="0">
                <a:ln>
                  <a:noFill/>
                </a:ln>
                <a:solidFill>
                  <a:srgbClr val="000000"/>
                </a:solidFill>
                <a:effectLst/>
                <a:latin typeface="Symbol" panose="05050102010706020507" pitchFamily="18" charset="2"/>
              </a:rPr>
              <a:t>·</a:t>
            </a:r>
            <a:r>
              <a:rPr lang="fr-FR" sz="1200" kern="1400" dirty="0">
                <a:ln>
                  <a:noFill/>
                </a:ln>
                <a:solidFill>
                  <a:srgbClr val="000000"/>
                </a:solidFill>
                <a:effectLst/>
                <a:latin typeface="Times New Roman" panose="02020603050405020304" pitchFamily="18" charset="0"/>
              </a:rPr>
              <a:t> 5 triangles isocèles rectangles de trois tailles différentes</a:t>
            </a:r>
          </a:p>
          <a:p>
            <a:pPr marL="359994" marR="0" indent="-359994" algn="just">
              <a:spcBef>
                <a:spcPts val="0"/>
              </a:spcBef>
              <a:spcAft>
                <a:spcPts val="0"/>
              </a:spcAft>
            </a:pPr>
            <a:r>
              <a:rPr lang="fr-FR" sz="1200" kern="1400" dirty="0">
                <a:ln>
                  <a:noFill/>
                </a:ln>
                <a:solidFill>
                  <a:srgbClr val="000000"/>
                </a:solidFill>
                <a:effectLst/>
                <a:latin typeface="Symbol" panose="05050102010706020507" pitchFamily="18" charset="2"/>
              </a:rPr>
              <a:t>·</a:t>
            </a:r>
            <a:r>
              <a:rPr lang="fr-FR" sz="1200" kern="1400" dirty="0">
                <a:ln>
                  <a:noFill/>
                </a:ln>
                <a:solidFill>
                  <a:srgbClr val="000000"/>
                </a:solidFill>
                <a:effectLst/>
                <a:latin typeface="Times New Roman" panose="02020603050405020304" pitchFamily="18" charset="0"/>
              </a:rPr>
              <a:t> 1 carré</a:t>
            </a:r>
          </a:p>
          <a:p>
            <a:pPr marL="359994" marR="0" indent="-359994" algn="just">
              <a:spcBef>
                <a:spcPts val="0"/>
              </a:spcBef>
              <a:spcAft>
                <a:spcPts val="0"/>
              </a:spcAft>
            </a:pPr>
            <a:r>
              <a:rPr lang="fr-FR" sz="1200" kern="1400" dirty="0">
                <a:ln>
                  <a:noFill/>
                </a:ln>
                <a:solidFill>
                  <a:srgbClr val="000000"/>
                </a:solidFill>
                <a:effectLst/>
                <a:latin typeface="Symbol" panose="05050102010706020507" pitchFamily="18" charset="2"/>
              </a:rPr>
              <a:t>·</a:t>
            </a:r>
            <a:r>
              <a:rPr lang="fr-FR" sz="1200" kern="1400" dirty="0">
                <a:ln>
                  <a:noFill/>
                </a:ln>
                <a:solidFill>
                  <a:srgbClr val="000000"/>
                </a:solidFill>
                <a:effectLst/>
                <a:latin typeface="Times New Roman" panose="02020603050405020304" pitchFamily="18" charset="0"/>
              </a:rPr>
              <a:t> 1 parallélogramme</a:t>
            </a:r>
          </a:p>
          <a:p>
            <a:pPr marL="359994" marR="0" indent="-359994" algn="just">
              <a:spcBef>
                <a:spcPts val="0"/>
              </a:spcBef>
              <a:spcAft>
                <a:spcPts val="0"/>
              </a:spcAft>
            </a:pPr>
            <a:r>
              <a:rPr lang="fr-FR" sz="1200" kern="1400" dirty="0">
                <a:ln>
                  <a:noFill/>
                </a:ln>
                <a:solidFill>
                  <a:srgbClr val="000000"/>
                </a:solidFill>
                <a:effectLst/>
                <a:latin typeface="Symbol" panose="05050102010706020507" pitchFamily="18" charset="2"/>
              </a:rPr>
              <a:t>·</a:t>
            </a:r>
            <a:r>
              <a:rPr lang="fr-FR" sz="1200" kern="1400" dirty="0">
                <a:ln>
                  <a:noFill/>
                </a:ln>
                <a:solidFill>
                  <a:srgbClr val="000000"/>
                </a:solidFill>
                <a:effectLst/>
                <a:latin typeface="Times New Roman" panose="02020603050405020304" pitchFamily="18" charset="0"/>
              </a:rPr>
              <a:t> un recueil de formes géométriques</a:t>
            </a: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Histoire </a:t>
            </a:r>
            <a:endParaRPr lang="fr-FR" sz="1200" kern="1400" dirty="0">
              <a:ln>
                <a:noFill/>
              </a:ln>
              <a:solidFill>
                <a:srgbClr val="000000"/>
              </a:solidFill>
              <a:effectLst/>
              <a:latin typeface="Times New Roman" panose="02020603050405020304" pitchFamily="18" charset="0"/>
            </a:endParaRPr>
          </a:p>
          <a:p>
            <a:pPr marL="0" marR="0" indent="0" algn="l">
              <a:spcBef>
                <a:spcPts val="0"/>
              </a:spcBef>
              <a:spcAft>
                <a:spcPts val="1400"/>
              </a:spcAft>
            </a:pPr>
            <a:r>
              <a:rPr lang="fr-FR" sz="1200" kern="1400" dirty="0">
                <a:ln>
                  <a:noFill/>
                </a:ln>
                <a:solidFill>
                  <a:srgbClr val="000000"/>
                </a:solidFill>
                <a:effectLst/>
                <a:latin typeface="Times New Roman" panose="02020603050405020304" pitchFamily="18" charset="0"/>
              </a:rPr>
              <a:t>L'âge du jeu de tangram, appelé en chinois « </a:t>
            </a:r>
            <a:r>
              <a:rPr lang="fr-FR" sz="1200" kern="1400" dirty="0" err="1">
                <a:ln>
                  <a:noFill/>
                </a:ln>
                <a:solidFill>
                  <a:srgbClr val="000000"/>
                </a:solidFill>
                <a:effectLst/>
                <a:latin typeface="Times New Roman" panose="02020603050405020304" pitchFamily="18" charset="0"/>
              </a:rPr>
              <a:t>Tchi'i</a:t>
            </a:r>
            <a:r>
              <a:rPr lang="fr-FR" sz="1200" kern="1400" dirty="0">
                <a:ln>
                  <a:noFill/>
                </a:ln>
                <a:solidFill>
                  <a:srgbClr val="000000"/>
                </a:solidFill>
                <a:effectLst/>
                <a:latin typeface="Times New Roman" panose="02020603050405020304" pitchFamily="18" charset="0"/>
              </a:rPr>
              <a:t> </a:t>
            </a:r>
            <a:r>
              <a:rPr lang="fr-FR" sz="1200" kern="1400" dirty="0" err="1">
                <a:ln>
                  <a:noFill/>
                </a:ln>
                <a:solidFill>
                  <a:srgbClr val="000000"/>
                </a:solidFill>
                <a:effectLst/>
                <a:latin typeface="Times New Roman" panose="02020603050405020304" pitchFamily="18" charset="0"/>
              </a:rPr>
              <a:t>Tchi'iao</a:t>
            </a:r>
            <a:r>
              <a:rPr lang="fr-FR" sz="1200" kern="1400" dirty="0">
                <a:ln>
                  <a:noFill/>
                </a:ln>
                <a:solidFill>
                  <a:srgbClr val="000000"/>
                </a:solidFill>
                <a:effectLst/>
                <a:latin typeface="Times New Roman" panose="02020603050405020304" pitchFamily="18" charset="0"/>
              </a:rPr>
              <a:t> pan », « La plaquette de sagesse » ou encore « La plaquette aux sept astuces » n'est pas connu, mais il semble remonter à la haute antiquité. Les premiers ouvrages connus le décrivant remontent à la fin du </a:t>
            </a:r>
            <a:r>
              <a:rPr lang="fr-FR" sz="1200" kern="1400" dirty="0" err="1">
                <a:ln>
                  <a:noFill/>
                </a:ln>
                <a:solidFill>
                  <a:srgbClr val="000000"/>
                </a:solidFill>
                <a:effectLst/>
                <a:latin typeface="Times New Roman" panose="02020603050405020304" pitchFamily="18" charset="0"/>
              </a:rPr>
              <a:t>XVIIIè</a:t>
            </a:r>
            <a:r>
              <a:rPr lang="fr-FR" sz="1200" kern="1400" dirty="0">
                <a:ln>
                  <a:noFill/>
                </a:ln>
                <a:solidFill>
                  <a:srgbClr val="000000"/>
                </a:solidFill>
                <a:effectLst/>
                <a:latin typeface="Times New Roman" panose="02020603050405020304" pitchFamily="18" charset="0"/>
              </a:rPr>
              <a:t> siècle. Ce jeu est donc dans le domaine public.</a:t>
            </a:r>
          </a:p>
          <a:p>
            <a:pPr marL="0" marR="0" indent="0" algn="l">
              <a:spcBef>
                <a:spcPts val="0"/>
              </a:spcBef>
              <a:spcAft>
                <a:spcPts val="1400"/>
              </a:spcAft>
            </a:pPr>
            <a:r>
              <a:rPr lang="fr-FR" sz="1200" kern="1400" dirty="0">
                <a:ln>
                  <a:noFill/>
                </a:ln>
                <a:solidFill>
                  <a:srgbClr val="000000"/>
                </a:solidFill>
                <a:effectLst/>
                <a:latin typeface="Times New Roman" panose="02020603050405020304" pitchFamily="18" charset="0"/>
              </a:rPr>
              <a:t>Une légende  dit qu'il y a 1000 ans en Chine un homme du nom de « Tan », fit tomber un  carreau qui se brisa en 7 morceaux. En essayant de rassembler les morceaux pour reconstituer le carreau, l'homme s'aperçut qu'avec les 7 pièces il était possible de créer de formes multiples, d'où l'origine du jeu de tangram</a:t>
            </a:r>
          </a:p>
          <a:p>
            <a:pPr marL="0" marR="0" indent="0" algn="l">
              <a:spcBef>
                <a:spcPts val="0"/>
              </a:spcBef>
              <a:spcAft>
                <a:spcPts val="1400"/>
              </a:spcAft>
            </a:pPr>
            <a:r>
              <a:rPr lang="fr-FR" sz="1200" kern="1400" dirty="0">
                <a:ln>
                  <a:noFill/>
                </a:ln>
                <a:solidFill>
                  <a:srgbClr val="000000"/>
                </a:solidFill>
                <a:effectLst/>
                <a:latin typeface="Times New Roman" panose="02020603050405020304" pitchFamily="18" charset="0"/>
              </a:rPr>
              <a:t> </a:t>
            </a:r>
          </a:p>
          <a:p>
            <a:pPr marL="0" marR="0" indent="0" algn="l">
              <a:spcBef>
                <a:spcPts val="0"/>
              </a:spcBef>
              <a:spcAft>
                <a:spcPts val="1400"/>
              </a:spcAft>
            </a:pPr>
            <a:r>
              <a:rPr lang="fr-FR" sz="1200" b="1" kern="1400" dirty="0">
                <a:ln>
                  <a:noFill/>
                </a:ln>
                <a:solidFill>
                  <a:srgbClr val="000000"/>
                </a:solidFill>
                <a:effectLst/>
                <a:latin typeface="Times New Roman" panose="02020603050405020304" pitchFamily="18" charset="0"/>
              </a:rPr>
              <a:t>Règles du jeu</a:t>
            </a:r>
            <a:endParaRPr lang="fr-FR" sz="1200" kern="1400" dirty="0">
              <a:ln>
                <a:noFill/>
              </a:ln>
              <a:solidFill>
                <a:srgbClr val="000000"/>
              </a:solidFill>
              <a:effectLst/>
              <a:latin typeface="Times New Roman" panose="02020603050405020304" pitchFamily="18" charset="0"/>
            </a:endParaRPr>
          </a:p>
          <a:p>
            <a:pPr marL="0" marR="0" indent="0" algn="l">
              <a:spcBef>
                <a:spcPts val="0"/>
              </a:spcBef>
              <a:spcAft>
                <a:spcPts val="1400"/>
              </a:spcAft>
            </a:pPr>
            <a:r>
              <a:rPr lang="fr-FR" sz="1200" kern="1400" dirty="0">
                <a:ln>
                  <a:noFill/>
                </a:ln>
                <a:solidFill>
                  <a:srgbClr val="000000"/>
                </a:solidFill>
                <a:effectLst/>
                <a:latin typeface="Times New Roman" panose="02020603050405020304" pitchFamily="18" charset="0"/>
              </a:rPr>
              <a:t>Dans sa fonction de casse-tête, le but du jeu est de reproduire une forme donnée, généralement choisie dans un recueil de modèles. Les règles sont simples : on utilise </a:t>
            </a:r>
            <a:r>
              <a:rPr lang="fr-FR" sz="1200" i="1" kern="1400" dirty="0">
                <a:ln>
                  <a:noFill/>
                </a:ln>
                <a:solidFill>
                  <a:srgbClr val="000000"/>
                </a:solidFill>
                <a:effectLst/>
                <a:latin typeface="Times New Roman" panose="02020603050405020304" pitchFamily="18" charset="0"/>
              </a:rPr>
              <a:t>toujours la totalité</a:t>
            </a:r>
            <a:r>
              <a:rPr lang="fr-FR" sz="1200" kern="1400" dirty="0">
                <a:ln>
                  <a:noFill/>
                </a:ln>
                <a:solidFill>
                  <a:srgbClr val="000000"/>
                </a:solidFill>
                <a:effectLst/>
                <a:latin typeface="Times New Roman" panose="02020603050405020304" pitchFamily="18" charset="0"/>
              </a:rPr>
              <a:t> des pièces qui doivent être posées à plat et </a:t>
            </a:r>
            <a:r>
              <a:rPr lang="fr-FR" sz="1200" i="1" kern="1400" dirty="0">
                <a:ln>
                  <a:noFill/>
                </a:ln>
                <a:solidFill>
                  <a:srgbClr val="000000"/>
                </a:solidFill>
                <a:effectLst/>
                <a:latin typeface="Times New Roman" panose="02020603050405020304" pitchFamily="18" charset="0"/>
              </a:rPr>
              <a:t>ne pas se superposer</a:t>
            </a:r>
            <a:r>
              <a:rPr lang="fr-FR" sz="1200" kern="1400" dirty="0">
                <a:ln>
                  <a:noFill/>
                </a:ln>
                <a:solidFill>
                  <a:srgbClr val="000000"/>
                </a:solidFill>
                <a:effectLst/>
                <a:latin typeface="Times New Roman" panose="02020603050405020304" pitchFamily="18" charset="0"/>
              </a:rPr>
              <a:t>.</a:t>
            </a:r>
          </a:p>
          <a:p>
            <a:pPr marL="0" marR="0" indent="0" algn="l">
              <a:spcBef>
                <a:spcPts val="0"/>
              </a:spcBef>
              <a:spcAft>
                <a:spcPts val="1400"/>
              </a:spcAft>
            </a:pPr>
            <a:r>
              <a:rPr lang="fr-FR" sz="1200" kern="1400" dirty="0">
                <a:ln>
                  <a:noFill/>
                </a:ln>
                <a:solidFill>
                  <a:srgbClr val="000000"/>
                </a:solidFill>
                <a:effectLst/>
                <a:latin typeface="Times New Roman" panose="02020603050405020304" pitchFamily="18" charset="0"/>
              </a:rPr>
              <a:t>Les modèles sont très nombreux, on en répertorie presque 2 000 dont certains extrêmement difficiles. On peut les classer en deux catégories : les modèles géométriques et les modèles figuratifs.</a:t>
            </a:r>
          </a:p>
          <a:p>
            <a:pPr marL="0" marR="0" indent="0" algn="l">
              <a:spcBef>
                <a:spcPts val="0"/>
              </a:spcBef>
              <a:spcAft>
                <a:spcPts val="1400"/>
              </a:spcAft>
            </a:pPr>
            <a:r>
              <a:rPr lang="fr-FR" sz="1200" b="1" kern="1400" dirty="0">
                <a:ln>
                  <a:noFill/>
                </a:ln>
                <a:solidFill>
                  <a:srgbClr val="000000"/>
                </a:solidFill>
                <a:effectLst/>
                <a:latin typeface="Times New Roman" panose="02020603050405020304" pitchFamily="18" charset="0"/>
              </a:rPr>
              <a:t> </a:t>
            </a:r>
            <a:endParaRPr lang="fr-FR" sz="12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p>
        </p:txBody>
      </p:sp>
    </p:spTree>
    <p:extLst>
      <p:ext uri="{BB962C8B-B14F-4D97-AF65-F5344CB8AC3E}">
        <p14:creationId xmlns:p14="http://schemas.microsoft.com/office/powerpoint/2010/main" val="7855533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fr-FR" sz="1200" b="0" i="0" dirty="0">
              <a:solidFill>
                <a:schemeClr val="tx1"/>
              </a:solidFill>
              <a:effectLst/>
              <a:latin typeface="Open Sans" panose="020B0606030504020204" pitchFamily="34"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1025091" y="1713212"/>
            <a:ext cx="5619616"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Le Verger géant</a:t>
            </a:r>
          </a:p>
        </p:txBody>
      </p:sp>
      <p:pic>
        <p:nvPicPr>
          <p:cNvPr id="10242" name="il_fi">
            <a:extLst>
              <a:ext uri="{FF2B5EF4-FFF2-40B4-BE49-F238E27FC236}">
                <a16:creationId xmlns:a16="http://schemas.microsoft.com/office/drawing/2014/main" id="{E591F9E3-7E3C-4ACF-BF89-4E1E7858698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30837" y="337439"/>
            <a:ext cx="1907305" cy="13956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ZoneTexte 15">
            <a:extLst>
              <a:ext uri="{FF2B5EF4-FFF2-40B4-BE49-F238E27FC236}">
                <a16:creationId xmlns:a16="http://schemas.microsoft.com/office/drawing/2014/main" id="{2A6C9F92-B9EF-4B54-BD12-8A954CBAA9DD}"/>
              </a:ext>
            </a:extLst>
          </p:cNvPr>
          <p:cNvSpPr txBox="1"/>
          <p:nvPr/>
        </p:nvSpPr>
        <p:spPr>
          <a:xfrm>
            <a:off x="735894" y="4651200"/>
            <a:ext cx="6198010" cy="2123658"/>
          </a:xfrm>
          <a:prstGeom prst="rect">
            <a:avLst/>
          </a:prstGeom>
          <a:noFill/>
        </p:spPr>
        <p:txBody>
          <a:bodyPr wrap="square">
            <a:spAutoFit/>
          </a:bodyPr>
          <a:lstStyle/>
          <a:p>
            <a:r>
              <a:rPr lang="fr-FR" sz="1200" dirty="0">
                <a:latin typeface="Times New Roman" panose="02020603050405020304" pitchFamily="18" charset="0"/>
                <a:cs typeface="Times New Roman" panose="02020603050405020304" pitchFamily="18" charset="0"/>
              </a:rPr>
              <a:t>Un jeu coopératif pour 1 à 4 joueurs à partir de 3 ans</a:t>
            </a:r>
          </a:p>
          <a:p>
            <a:r>
              <a:rPr lang="fr-FR" sz="1200" b="1" dirty="0">
                <a:latin typeface="Times New Roman" panose="02020603050405020304" pitchFamily="18" charset="0"/>
                <a:cs typeface="Times New Roman" panose="02020603050405020304" pitchFamily="18" charset="0"/>
              </a:rPr>
              <a:t>Contenu : </a:t>
            </a:r>
          </a:p>
          <a:p>
            <a:r>
              <a:rPr lang="fr-FR" sz="1200" dirty="0">
                <a:latin typeface="Times New Roman" panose="02020603050405020304" pitchFamily="18" charset="0"/>
                <a:cs typeface="Times New Roman" panose="02020603050405020304" pitchFamily="18" charset="0"/>
              </a:rPr>
              <a:t>10 pommes, 10 poires, 10 cerises, 10 prunes, 4 paniers, 1 puzzle de 9 pièces représentant le corbeau, 1 dé avec couleurs et symboles, 1 plan de jeu</a:t>
            </a:r>
          </a:p>
          <a:p>
            <a:r>
              <a:rPr lang="fr-FR" sz="1200" dirty="0">
                <a:latin typeface="Times New Roman" panose="02020603050405020304" pitchFamily="18" charset="0"/>
                <a:cs typeface="Times New Roman" panose="02020603050405020304" pitchFamily="18" charset="0"/>
              </a:rPr>
              <a:t>￼Le plateau représente quatre arbres fruitiers sur lesquels sont posées des reproductions de fruits en bois coloré. Chaque joueur dispose d'un vrai petit panier. Chacun à son tour lance le dé de couleur et a le droit de cueillir un fruit de la couleur correspondante qu'il met dans son panier. Attention! Sur une face du dé figure le dessin d'un corbeau. Quand cette face apparaît, on ajoute une pièce à un puzzle corbeau. Si le puzzle est reconstitué avant que tous les fruits aient été cueillis, le corbeau est prêt à manger des fruits et tous les joueurs ont perdu. Dans le cas contraire, tout le monde a gagné.</a:t>
            </a:r>
          </a:p>
        </p:txBody>
      </p:sp>
    </p:spTree>
    <p:extLst>
      <p:ext uri="{BB962C8B-B14F-4D97-AF65-F5344CB8AC3E}">
        <p14:creationId xmlns:p14="http://schemas.microsoft.com/office/powerpoint/2010/main" val="2158951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1587" y="1119"/>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7" y="3331970"/>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t>  </a:t>
            </a:r>
            <a:endParaRPr lang="fr-FR" dirty="0"/>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587" y="2706635"/>
            <a:ext cx="7560000" cy="1221379"/>
          </a:xfrm>
          <a:prstGeom prst="rect">
            <a:avLst/>
          </a:prstGeom>
          <a:ln>
            <a:noFill/>
          </a:ln>
        </p:spPr>
      </p:pic>
      <p:sp>
        <p:nvSpPr>
          <p:cNvPr id="7" name="Rectangle 6">
            <a:extLst>
              <a:ext uri="{FF2B5EF4-FFF2-40B4-BE49-F238E27FC236}">
                <a16:creationId xmlns:a16="http://schemas.microsoft.com/office/drawing/2014/main" id="{3AA5D3F2-2CC8-9248-8901-D586823F5A16}"/>
              </a:ext>
            </a:extLst>
          </p:cNvPr>
          <p:cNvSpPr/>
          <p:nvPr/>
        </p:nvSpPr>
        <p:spPr>
          <a:xfrm>
            <a:off x="3321090" y="-39546"/>
            <a:ext cx="3874650"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Barricades</a:t>
            </a:r>
          </a:p>
        </p:txBody>
      </p:sp>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35835"/>
            <a:ext cx="3177065" cy="2088000"/>
          </a:xfrm>
          <a:prstGeom prst="rect">
            <a:avLst/>
          </a:prstGeom>
        </p:spPr>
      </p:pic>
      <p:pic>
        <p:nvPicPr>
          <p:cNvPr id="3" name="Image 2" descr="Une image contenant texte, cadre&#10;&#10;Description générée automatiquement">
            <a:extLst>
              <a:ext uri="{FF2B5EF4-FFF2-40B4-BE49-F238E27FC236}">
                <a16:creationId xmlns:a16="http://schemas.microsoft.com/office/drawing/2014/main" id="{2283B3F4-303E-4F3C-B9F7-EEF98A55EB4F}"/>
              </a:ext>
            </a:extLst>
          </p:cNvPr>
          <p:cNvPicPr>
            <a:picLocks noChangeAspect="1"/>
          </p:cNvPicPr>
          <p:nvPr/>
        </p:nvPicPr>
        <p:blipFill>
          <a:blip r:embed="rId10"/>
          <a:stretch>
            <a:fillRect/>
          </a:stretch>
        </p:blipFill>
        <p:spPr>
          <a:xfrm>
            <a:off x="3651218" y="991953"/>
            <a:ext cx="2246381" cy="168554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5" name="ZoneTexte 4">
            <a:extLst>
              <a:ext uri="{FF2B5EF4-FFF2-40B4-BE49-F238E27FC236}">
                <a16:creationId xmlns:a16="http://schemas.microsoft.com/office/drawing/2014/main" id="{E5D7ACB9-4B3A-4603-95D1-6003AF62BE70}"/>
              </a:ext>
            </a:extLst>
          </p:cNvPr>
          <p:cNvSpPr txBox="1"/>
          <p:nvPr/>
        </p:nvSpPr>
        <p:spPr>
          <a:xfrm>
            <a:off x="733426" y="3901505"/>
            <a:ext cx="6381750" cy="4909799"/>
          </a:xfrm>
          <a:prstGeom prst="rect">
            <a:avLst/>
          </a:prstGeom>
          <a:noFill/>
        </p:spPr>
        <p:txBody>
          <a:bodyPr wrap="square" rtlCol="0">
            <a:spAutoFit/>
          </a:bodyPr>
          <a:lstStyle/>
          <a:p>
            <a:pPr algn="just"/>
            <a:r>
              <a:rPr lang="fr-FR" sz="1200" dirty="0">
                <a:latin typeface="Times New Roman" panose="02020603050405020304" pitchFamily="18" charset="0"/>
                <a:cs typeface="Times New Roman" panose="02020603050405020304" pitchFamily="18" charset="0"/>
              </a:rPr>
              <a:t>Pour 2 - 4 personnes</a:t>
            </a:r>
          </a:p>
          <a:p>
            <a:pPr algn="just"/>
            <a:r>
              <a:rPr lang="fr-FR" sz="1200" dirty="0">
                <a:latin typeface="Times New Roman" panose="02020603050405020304" pitchFamily="18" charset="0"/>
                <a:cs typeface="Times New Roman" panose="02020603050405020304" pitchFamily="18" charset="0"/>
              </a:rPr>
              <a:t>Contenu : 5 pions en 4 couleurs, </a:t>
            </a:r>
          </a:p>
          <a:p>
            <a:pPr algn="just"/>
            <a:r>
              <a:rPr lang="fr-FR" sz="1200" dirty="0">
                <a:latin typeface="Times New Roman" panose="02020603050405020304" pitchFamily="18" charset="0"/>
                <a:cs typeface="Times New Roman" panose="02020603050405020304" pitchFamily="18" charset="0"/>
              </a:rPr>
              <a:t>11 barricades, 1 dé.</a:t>
            </a:r>
          </a:p>
          <a:p>
            <a:pPr algn="just"/>
            <a:r>
              <a:rPr lang="fr-FR" sz="1200" b="1" dirty="0">
                <a:latin typeface="Times New Roman" panose="02020603050405020304" pitchFamily="18" charset="0"/>
                <a:cs typeface="Times New Roman" panose="02020603050405020304" pitchFamily="18" charset="0"/>
              </a:rPr>
              <a:t>Mise en place des pions :</a:t>
            </a:r>
          </a:p>
          <a:p>
            <a:pPr algn="just"/>
            <a:r>
              <a:rPr lang="fr-FR" sz="1200" dirty="0">
                <a:latin typeface="Times New Roman" panose="02020603050405020304" pitchFamily="18" charset="0"/>
                <a:cs typeface="Times New Roman" panose="02020603050405020304" pitchFamily="18" charset="0"/>
              </a:rPr>
              <a:t>Chaque jour reçoit 5 pions de même couleur que l'on place avant le début du jeu sur les cases de départ . On pose en même temps les barricades (pions rouges) sur les cases spéciales. Il importe maintenant d'atteindre avec un pion le but situé en face des cases de départ.</a:t>
            </a:r>
          </a:p>
          <a:p>
            <a:pPr algn="just"/>
            <a:r>
              <a:rPr lang="fr-FR" sz="1200" dirty="0">
                <a:latin typeface="Times New Roman" panose="02020603050405020304" pitchFamily="18" charset="0"/>
                <a:cs typeface="Times New Roman" panose="02020603050405020304" pitchFamily="18" charset="0"/>
              </a:rPr>
              <a:t>Début du jeu :</a:t>
            </a:r>
          </a:p>
          <a:p>
            <a:pPr algn="just"/>
            <a:r>
              <a:rPr lang="fr-FR" sz="1200" dirty="0">
                <a:latin typeface="Times New Roman" panose="02020603050405020304" pitchFamily="18" charset="0"/>
                <a:cs typeface="Times New Roman" panose="02020603050405020304" pitchFamily="18" charset="0"/>
              </a:rPr>
              <a:t>On lance le dé chacun son tour. Celui qui lance le chiffre le plus grand joue ce chiffre. Tous les pions partent du premier point noir qui se trouve devant les cases de départ. Les points de ces cases de départ ne doivent pas être comptés.</a:t>
            </a:r>
          </a:p>
          <a:p>
            <a:pPr algn="just"/>
            <a:r>
              <a:rPr lang="fr-FR" sz="1200" b="1" dirty="0">
                <a:latin typeface="Times New Roman" panose="02020603050405020304" pitchFamily="18" charset="0"/>
                <a:cs typeface="Times New Roman" panose="02020603050405020304" pitchFamily="18" charset="0"/>
              </a:rPr>
              <a:t>Avance :</a:t>
            </a:r>
          </a:p>
          <a:p>
            <a:pPr algn="just"/>
            <a:r>
              <a:rPr lang="fr-FR" sz="1200" dirty="0">
                <a:latin typeface="Times New Roman" panose="02020603050405020304" pitchFamily="18" charset="0"/>
                <a:cs typeface="Times New Roman" panose="02020603050405020304" pitchFamily="18" charset="0"/>
              </a:rPr>
              <a:t>On avance d'autant de cases qu'il y a de points sur le dé lancé. Tous les pions peuvent avancer, reculer et se déplacer vers les cotés, mais dans une seule direction à chaque fois.</a:t>
            </a:r>
          </a:p>
          <a:p>
            <a:pPr algn="just"/>
            <a:r>
              <a:rPr lang="fr-FR" sz="1200" dirty="0">
                <a:latin typeface="Times New Roman" panose="02020603050405020304" pitchFamily="18" charset="0"/>
                <a:cs typeface="Times New Roman" panose="02020603050405020304" pitchFamily="18" charset="0"/>
              </a:rPr>
              <a:t>On peut faire entrer tous les pions les uns après les autres dans le jeu.</a:t>
            </a:r>
          </a:p>
          <a:p>
            <a:pPr algn="just"/>
            <a:r>
              <a:rPr lang="fr-FR" sz="1200" b="1" dirty="0">
                <a:latin typeface="Times New Roman" panose="02020603050405020304" pitchFamily="18" charset="0"/>
                <a:cs typeface="Times New Roman" panose="02020603050405020304" pitchFamily="18" charset="0"/>
              </a:rPr>
              <a:t>Expulsion :</a:t>
            </a:r>
          </a:p>
          <a:p>
            <a:pPr algn="just"/>
            <a:r>
              <a:rPr lang="fr-FR" sz="1200" dirty="0">
                <a:latin typeface="Times New Roman" panose="02020603050405020304" pitchFamily="18" charset="0"/>
                <a:cs typeface="Times New Roman" panose="02020603050405020304" pitchFamily="18" charset="0"/>
              </a:rPr>
              <a:t>On peut emprunter différents chemins pour atteindre le but - sur chaque case il ne peut y avoir qu'un seul pion - Si un pion arrive sur une case où est établi un pion adverse, celui-ci est expulsé et posé sur la case de départ.</a:t>
            </a:r>
          </a:p>
          <a:p>
            <a:pPr algn="just"/>
            <a:r>
              <a:rPr lang="fr-FR" sz="1200" b="1" dirty="0">
                <a:latin typeface="Times New Roman" panose="02020603050405020304" pitchFamily="18" charset="0"/>
                <a:cs typeface="Times New Roman" panose="02020603050405020304" pitchFamily="18" charset="0"/>
              </a:rPr>
              <a:t>Barricades :</a:t>
            </a:r>
          </a:p>
          <a:p>
            <a:pPr algn="just"/>
            <a:r>
              <a:rPr lang="fr-FR" sz="1200" dirty="0">
                <a:latin typeface="Times New Roman" panose="02020603050405020304" pitchFamily="18" charset="0"/>
                <a:cs typeface="Times New Roman" panose="02020603050405020304" pitchFamily="18" charset="0"/>
              </a:rPr>
              <a:t>Les barricades posées sur les cases spéciales ne peuvent pas être sautées, il faut les déplacer.</a:t>
            </a:r>
          </a:p>
          <a:p>
            <a:pPr algn="just"/>
            <a:r>
              <a:rPr lang="fr-FR" sz="1200" dirty="0">
                <a:latin typeface="Times New Roman" panose="02020603050405020304" pitchFamily="18" charset="0"/>
                <a:cs typeface="Times New Roman" panose="02020603050405020304" pitchFamily="18" charset="0"/>
              </a:rPr>
              <a:t>Pour cela il suffit d’atteindre, à l'aide du dé, la case des barricades et l'on peut poser</a:t>
            </a:r>
          </a:p>
          <a:p>
            <a:pPr algn="just"/>
            <a:r>
              <a:rPr lang="fr-FR" sz="1200" dirty="0">
                <a:latin typeface="Times New Roman" panose="02020603050405020304" pitchFamily="18" charset="0"/>
                <a:cs typeface="Times New Roman" panose="02020603050405020304" pitchFamily="18" charset="0"/>
              </a:rPr>
              <a:t>la barricade sur n'importe quelle case sauf celles de la première rangée. On peut, grâce à cette barricade, soit empêcher les autres d'avancer, soit protéger ses propres pions à l’arrière.</a:t>
            </a:r>
          </a:p>
          <a:p>
            <a:pPr algn="just"/>
            <a:r>
              <a:rPr lang="fr-FR" sz="1200" b="1" dirty="0">
                <a:latin typeface="Times New Roman" panose="02020603050405020304" pitchFamily="18" charset="0"/>
                <a:cs typeface="Times New Roman" panose="02020603050405020304" pitchFamily="18" charset="0"/>
              </a:rPr>
              <a:t>Fin :</a:t>
            </a:r>
          </a:p>
          <a:p>
            <a:pPr algn="just"/>
            <a:r>
              <a:rPr lang="fr-FR" sz="1200" dirty="0">
                <a:latin typeface="Times New Roman" panose="02020603050405020304" pitchFamily="18" charset="0"/>
                <a:cs typeface="Times New Roman" panose="02020603050405020304" pitchFamily="18" charset="0"/>
              </a:rPr>
              <a:t>Le jeu est terminé quand un pion atteint le but par un coup direct.</a:t>
            </a:r>
          </a:p>
        </p:txBody>
      </p:sp>
    </p:spTree>
    <p:extLst>
      <p:ext uri="{BB962C8B-B14F-4D97-AF65-F5344CB8AC3E}">
        <p14:creationId xmlns:p14="http://schemas.microsoft.com/office/powerpoint/2010/main" val="5477604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fr-FR" sz="1200" b="0" i="0" dirty="0">
              <a:solidFill>
                <a:srgbClr val="4D3F62"/>
              </a:solidFill>
              <a:effectLst/>
              <a:latin typeface="Arial" panose="020B0604020202020204" pitchFamily="34"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2327949" y="1713212"/>
            <a:ext cx="3013903"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Bowling</a:t>
            </a:r>
          </a:p>
        </p:txBody>
      </p:sp>
      <p:pic>
        <p:nvPicPr>
          <p:cNvPr id="3" name="Image 2">
            <a:extLst>
              <a:ext uri="{FF2B5EF4-FFF2-40B4-BE49-F238E27FC236}">
                <a16:creationId xmlns:a16="http://schemas.microsoft.com/office/drawing/2014/main" id="{DA7CF8D5-882C-4653-9FE2-D4326E1F7914}"/>
              </a:ext>
            </a:extLst>
          </p:cNvPr>
          <p:cNvPicPr>
            <a:picLocks noChangeAspect="1"/>
          </p:cNvPicPr>
          <p:nvPr/>
        </p:nvPicPr>
        <p:blipFill>
          <a:blip r:embed="rId10"/>
          <a:stretch>
            <a:fillRect/>
          </a:stretch>
        </p:blipFill>
        <p:spPr>
          <a:xfrm>
            <a:off x="5534023" y="198079"/>
            <a:ext cx="1751014" cy="22635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ZoneTexte 20">
            <a:extLst>
              <a:ext uri="{FF2B5EF4-FFF2-40B4-BE49-F238E27FC236}">
                <a16:creationId xmlns:a16="http://schemas.microsoft.com/office/drawing/2014/main" id="{4356E555-4A2D-4D0A-8B33-6AD5181E817F}"/>
              </a:ext>
            </a:extLst>
          </p:cNvPr>
          <p:cNvSpPr txBox="1"/>
          <p:nvPr/>
        </p:nvSpPr>
        <p:spPr>
          <a:xfrm>
            <a:off x="885825" y="6146052"/>
            <a:ext cx="5980112" cy="1200329"/>
          </a:xfrm>
          <a:prstGeom prst="rect">
            <a:avLst/>
          </a:prstGeom>
          <a:noFill/>
        </p:spPr>
        <p:txBody>
          <a:bodyPr wrap="square">
            <a:spAutoFit/>
          </a:bodyPr>
          <a:lstStyle/>
          <a:p>
            <a:pPr algn="l"/>
            <a:r>
              <a:rPr lang="fr-FR" sz="1200" b="0" i="0" dirty="0">
                <a:effectLst/>
                <a:latin typeface="Times New Roman" panose="02020603050405020304" pitchFamily="18" charset="0"/>
                <a:cs typeface="Times New Roman" panose="02020603050405020304" pitchFamily="18" charset="0"/>
              </a:rPr>
              <a:t>Le </a:t>
            </a:r>
            <a:r>
              <a:rPr lang="fr-FR" sz="1200" b="1" i="0" dirty="0">
                <a:effectLst/>
                <a:latin typeface="Times New Roman" panose="02020603050405020304" pitchFamily="18" charset="0"/>
                <a:cs typeface="Times New Roman" panose="02020603050405020304" pitchFamily="18" charset="0"/>
              </a:rPr>
              <a:t>bowling</a:t>
            </a:r>
            <a:r>
              <a:rPr lang="fr-FR" sz="1200" b="0" i="0" dirty="0">
                <a:effectLst/>
                <a:latin typeface="Times New Roman" panose="02020603050405020304" pitchFamily="18" charset="0"/>
                <a:cs typeface="Times New Roman" panose="02020603050405020304" pitchFamily="18" charset="0"/>
              </a:rPr>
              <a:t> est un</a:t>
            </a:r>
            <a:r>
              <a:rPr lang="fr-FR" sz="1200" b="1" i="0" dirty="0">
                <a:effectLst/>
                <a:latin typeface="Times New Roman" panose="02020603050405020304" pitchFamily="18" charset="0"/>
                <a:cs typeface="Times New Roman" panose="02020603050405020304" pitchFamily="18" charset="0"/>
              </a:rPr>
              <a:t> jeu géant en bois</a:t>
            </a:r>
            <a:r>
              <a:rPr lang="fr-FR" sz="1200" b="0" i="0" dirty="0">
                <a:effectLst/>
                <a:latin typeface="Times New Roman" panose="02020603050405020304" pitchFamily="18" charset="0"/>
                <a:cs typeface="Times New Roman" panose="02020603050405020304" pitchFamily="18" charset="0"/>
              </a:rPr>
              <a:t>, également appelé </a:t>
            </a:r>
            <a:r>
              <a:rPr lang="fr-FR" sz="1200" b="1" i="0" dirty="0">
                <a:effectLst/>
                <a:latin typeface="Times New Roman" panose="02020603050405020304" pitchFamily="18" charset="0"/>
                <a:cs typeface="Times New Roman" panose="02020603050405020304" pitchFamily="18" charset="0"/>
              </a:rPr>
              <a:t>jeu de quilles</a:t>
            </a:r>
            <a:r>
              <a:rPr lang="fr-FR" sz="1200" b="0" i="0" dirty="0">
                <a:effectLst/>
                <a:latin typeface="Times New Roman" panose="02020603050405020304" pitchFamily="18" charset="0"/>
                <a:cs typeface="Times New Roman" panose="02020603050405020304" pitchFamily="18" charset="0"/>
              </a:rPr>
              <a:t>.</a:t>
            </a:r>
          </a:p>
          <a:p>
            <a:pPr algn="l"/>
            <a:r>
              <a:rPr lang="fr-FR" sz="1200" b="0" i="0" dirty="0">
                <a:effectLst/>
                <a:latin typeface="Times New Roman" panose="02020603050405020304" pitchFamily="18" charset="0"/>
                <a:cs typeface="Times New Roman" panose="02020603050405020304" pitchFamily="18" charset="0"/>
              </a:rPr>
              <a:t>Un </a:t>
            </a:r>
            <a:r>
              <a:rPr lang="fr-FR" sz="1200" b="1" i="0" dirty="0">
                <a:effectLst/>
                <a:latin typeface="Times New Roman" panose="02020603050405020304" pitchFamily="18" charset="0"/>
                <a:cs typeface="Times New Roman" panose="02020603050405020304" pitchFamily="18" charset="0"/>
              </a:rPr>
              <a:t>traditionnel jeu d'adresse</a:t>
            </a:r>
            <a:r>
              <a:rPr lang="fr-FR" sz="1200" b="0" i="0" dirty="0">
                <a:effectLst/>
                <a:latin typeface="Times New Roman" panose="02020603050405020304" pitchFamily="18" charset="0"/>
                <a:cs typeface="Times New Roman" panose="02020603050405020304" pitchFamily="18" charset="0"/>
              </a:rPr>
              <a:t> où chaque joueur va tenter de renverser un maximum de quilles en 10 manches.</a:t>
            </a:r>
          </a:p>
          <a:p>
            <a:pPr algn="l"/>
            <a:r>
              <a:rPr lang="fr-FR" sz="1200" b="0" i="0" dirty="0">
                <a:effectLst/>
                <a:latin typeface="Times New Roman" panose="02020603050405020304" pitchFamily="18" charset="0"/>
                <a:cs typeface="Times New Roman" panose="02020603050405020304" pitchFamily="18" charset="0"/>
              </a:rPr>
              <a:t>Vous apprécierez le coffre de rangement en bois de palissandre pour tout ranger après avoir joué.</a:t>
            </a:r>
          </a:p>
          <a:p>
            <a:pPr algn="l"/>
            <a:r>
              <a:rPr lang="fr-FR" sz="1200" b="0" i="0" dirty="0">
                <a:effectLst/>
                <a:latin typeface="Times New Roman" panose="02020603050405020304" pitchFamily="18" charset="0"/>
                <a:cs typeface="Times New Roman" panose="02020603050405020304" pitchFamily="18" charset="0"/>
              </a:rPr>
              <a:t>Alors qu'il fera tomber le plus de quilles?</a:t>
            </a:r>
          </a:p>
        </p:txBody>
      </p:sp>
      <p:sp>
        <p:nvSpPr>
          <p:cNvPr id="23" name="ZoneTexte 22">
            <a:extLst>
              <a:ext uri="{FF2B5EF4-FFF2-40B4-BE49-F238E27FC236}">
                <a16:creationId xmlns:a16="http://schemas.microsoft.com/office/drawing/2014/main" id="{0BE93049-7ED8-4623-91DB-A76A1B7D8DC0}"/>
              </a:ext>
            </a:extLst>
          </p:cNvPr>
          <p:cNvSpPr txBox="1"/>
          <p:nvPr/>
        </p:nvSpPr>
        <p:spPr>
          <a:xfrm>
            <a:off x="885825" y="4731690"/>
            <a:ext cx="5852461" cy="1200329"/>
          </a:xfrm>
          <a:prstGeom prst="rect">
            <a:avLst/>
          </a:prstGeom>
          <a:noFill/>
        </p:spPr>
        <p:txBody>
          <a:bodyPr wrap="square">
            <a:spAutoFit/>
          </a:bodyPr>
          <a:lstStyle/>
          <a:p>
            <a:pPr algn="l"/>
            <a:r>
              <a:rPr lang="fr-FR" sz="1200" b="0" i="0" dirty="0">
                <a:effectLst/>
                <a:latin typeface="Times New Roman" panose="02020603050405020304" pitchFamily="18" charset="0"/>
                <a:cs typeface="Times New Roman" panose="02020603050405020304" pitchFamily="18" charset="0"/>
              </a:rPr>
              <a:t>Le coffret comporte le plateau de jeu (surface de jeu en contreplaqué et finition vernie et le cadre en manguier et palissandre), 10 quilles en palissandre, 2 billes de 25 mm et la règle du jeu.</a:t>
            </a:r>
          </a:p>
          <a:p>
            <a:pPr algn="l"/>
            <a:r>
              <a:rPr lang="fr-FR" sz="1200" b="0" i="0" dirty="0">
                <a:effectLst/>
                <a:latin typeface="Times New Roman" panose="02020603050405020304" pitchFamily="18" charset="0"/>
                <a:cs typeface="Times New Roman" panose="02020603050405020304" pitchFamily="18" charset="0"/>
              </a:rPr>
              <a:t>Durée de jeu moyenne : 10 min</a:t>
            </a:r>
          </a:p>
          <a:p>
            <a:pPr algn="l"/>
            <a:r>
              <a:rPr lang="fr-FR" sz="1200" b="0" i="0" dirty="0">
                <a:effectLst/>
                <a:latin typeface="Times New Roman" panose="02020603050405020304" pitchFamily="18" charset="0"/>
                <a:cs typeface="Times New Roman" panose="02020603050405020304" pitchFamily="18" charset="0"/>
              </a:rPr>
              <a:t>Pour jouer de 2 à 6 joueurs et dès 6 ans.</a:t>
            </a:r>
          </a:p>
          <a:p>
            <a:pPr algn="l"/>
            <a:r>
              <a:rPr lang="fr-FR" sz="1200" b="0" i="0" dirty="0">
                <a:effectLst/>
                <a:latin typeface="Times New Roman" panose="02020603050405020304" pitchFamily="18" charset="0"/>
                <a:cs typeface="Times New Roman" panose="02020603050405020304" pitchFamily="18" charset="0"/>
              </a:rPr>
              <a:t>Dimensions du plateau : 110 x 35 cm</a:t>
            </a:r>
          </a:p>
        </p:txBody>
      </p:sp>
    </p:spTree>
    <p:extLst>
      <p:ext uri="{BB962C8B-B14F-4D97-AF65-F5344CB8AC3E}">
        <p14:creationId xmlns:p14="http://schemas.microsoft.com/office/powerpoint/2010/main" val="11222155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7163" y="3130797"/>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fr-FR" sz="1200" b="0" i="0" dirty="0">
              <a:solidFill>
                <a:srgbClr val="4D3F62"/>
              </a:solidFill>
              <a:effectLst/>
              <a:latin typeface="Arial" panose="020B0604020202020204" pitchFamily="34"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6838" y="2579048"/>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1311" y="2954405"/>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2307880" y="1713212"/>
            <a:ext cx="3054041" cy="1107996"/>
          </a:xfrm>
          <a:prstGeom prst="rect">
            <a:avLst/>
          </a:prstGeom>
          <a:ln>
            <a:noFill/>
          </a:ln>
        </p:spPr>
        <p:txBody>
          <a:bodyPr wrap="none">
            <a:spAutoFit/>
          </a:bodyPr>
          <a:lstStyle/>
          <a:p>
            <a:pPr algn="ctr"/>
            <a:r>
              <a:rPr lang="fr-FR" sz="6600" b="1" dirty="0" err="1">
                <a:solidFill>
                  <a:schemeClr val="bg1"/>
                </a:solidFill>
                <a:latin typeface="Avenir Black" panose="02000503020000020003" pitchFamily="2" charset="0"/>
              </a:rPr>
              <a:t>Cassado</a:t>
            </a:r>
            <a:endParaRPr lang="fr-FR" sz="6600" b="1" dirty="0">
              <a:solidFill>
                <a:schemeClr val="bg1"/>
              </a:solidFill>
              <a:latin typeface="Avenir Black" panose="02000503020000020003" pitchFamily="2" charset="0"/>
            </a:endParaRPr>
          </a:p>
        </p:txBody>
      </p:sp>
      <p:pic>
        <p:nvPicPr>
          <p:cNvPr id="3" name="Image 2">
            <a:extLst>
              <a:ext uri="{FF2B5EF4-FFF2-40B4-BE49-F238E27FC236}">
                <a16:creationId xmlns:a16="http://schemas.microsoft.com/office/drawing/2014/main" id="{C4DBCDB2-7563-4B83-B952-10F20690F1D4}"/>
              </a:ext>
            </a:extLst>
          </p:cNvPr>
          <p:cNvPicPr>
            <a:picLocks noChangeAspect="1"/>
          </p:cNvPicPr>
          <p:nvPr/>
        </p:nvPicPr>
        <p:blipFill>
          <a:blip r:embed="rId10"/>
          <a:stretch>
            <a:fillRect/>
          </a:stretch>
        </p:blipFill>
        <p:spPr>
          <a:xfrm>
            <a:off x="5731005" y="1153624"/>
            <a:ext cx="1068388" cy="13803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ZoneTexte 20">
            <a:extLst>
              <a:ext uri="{FF2B5EF4-FFF2-40B4-BE49-F238E27FC236}">
                <a16:creationId xmlns:a16="http://schemas.microsoft.com/office/drawing/2014/main" id="{BA4296C4-D216-4F07-B1FA-8EEF9C8AFDE7}"/>
              </a:ext>
            </a:extLst>
          </p:cNvPr>
          <p:cNvSpPr txBox="1"/>
          <p:nvPr/>
        </p:nvSpPr>
        <p:spPr>
          <a:xfrm>
            <a:off x="581025" y="4625602"/>
            <a:ext cx="6439258" cy="830997"/>
          </a:xfrm>
          <a:prstGeom prst="rect">
            <a:avLst/>
          </a:prstGeom>
          <a:noFill/>
        </p:spPr>
        <p:txBody>
          <a:bodyPr wrap="square">
            <a:spAutoFit/>
          </a:bodyPr>
          <a:lstStyle/>
          <a:p>
            <a:pPr algn="l"/>
            <a:r>
              <a:rPr lang="fr-FR" sz="1200" b="0" i="0" dirty="0">
                <a:effectLst/>
                <a:latin typeface="Times New Roman" panose="02020603050405020304" pitchFamily="18" charset="0"/>
                <a:cs typeface="Times New Roman" panose="02020603050405020304" pitchFamily="18" charset="0"/>
              </a:rPr>
              <a:t>Le jeu contient un plateau de jeu (70 x 70 cm), 4 toboggans en bois, 2 baguettes pour marquer les scores, 25 chevilles, 3 palets, 20 billes en métal et le règle du jeu.</a:t>
            </a:r>
          </a:p>
          <a:p>
            <a:pPr algn="l"/>
            <a:r>
              <a:rPr lang="fr-FR" sz="1200" b="0" i="0" dirty="0">
                <a:effectLst/>
                <a:latin typeface="Times New Roman" panose="02020603050405020304" pitchFamily="18" charset="0"/>
                <a:cs typeface="Times New Roman" panose="02020603050405020304" pitchFamily="18" charset="0"/>
              </a:rPr>
              <a:t>Pour jouer de 2 à 4 joueurs à partir de 5 ans.</a:t>
            </a:r>
          </a:p>
          <a:p>
            <a:pPr algn="l"/>
            <a:r>
              <a:rPr lang="fr-FR" sz="1200" b="0" i="0" dirty="0">
                <a:effectLst/>
                <a:latin typeface="Times New Roman" panose="02020603050405020304" pitchFamily="18" charset="0"/>
                <a:cs typeface="Times New Roman" panose="02020603050405020304" pitchFamily="18" charset="0"/>
              </a:rPr>
              <a:t>Dimensions de la boite : 71 x 71 x 30 cm</a:t>
            </a:r>
          </a:p>
        </p:txBody>
      </p:sp>
      <p:sp>
        <p:nvSpPr>
          <p:cNvPr id="23" name="ZoneTexte 22">
            <a:extLst>
              <a:ext uri="{FF2B5EF4-FFF2-40B4-BE49-F238E27FC236}">
                <a16:creationId xmlns:a16="http://schemas.microsoft.com/office/drawing/2014/main" id="{5BDF5221-FD12-4FBC-A358-B3B109F6E05F}"/>
              </a:ext>
            </a:extLst>
          </p:cNvPr>
          <p:cNvSpPr txBox="1"/>
          <p:nvPr/>
        </p:nvSpPr>
        <p:spPr>
          <a:xfrm>
            <a:off x="521772" y="5527738"/>
            <a:ext cx="6184105" cy="1040546"/>
          </a:xfrm>
          <a:prstGeom prst="rect">
            <a:avLst/>
          </a:prstGeom>
          <a:noFill/>
        </p:spPr>
        <p:txBody>
          <a:bodyPr wrap="square">
            <a:spAutoFit/>
          </a:bodyPr>
          <a:lstStyle/>
          <a:p>
            <a:pPr algn="l"/>
            <a:r>
              <a:rPr lang="fr-FR" sz="1200" b="0" i="0" dirty="0">
                <a:effectLst/>
                <a:latin typeface="Times New Roman" panose="02020603050405020304" pitchFamily="18" charset="0"/>
                <a:cs typeface="Times New Roman" panose="02020603050405020304" pitchFamily="18" charset="0"/>
              </a:rPr>
              <a:t>Découvrez le </a:t>
            </a:r>
            <a:r>
              <a:rPr lang="fr-FR" sz="1200" b="1" i="0" dirty="0">
                <a:effectLst/>
                <a:latin typeface="Times New Roman" panose="02020603050405020304" pitchFamily="18" charset="0"/>
                <a:cs typeface="Times New Roman" panose="02020603050405020304" pitchFamily="18" charset="0"/>
              </a:rPr>
              <a:t>jeu géant </a:t>
            </a:r>
            <a:r>
              <a:rPr lang="fr-FR" sz="1200" b="1" i="0" dirty="0" err="1">
                <a:effectLst/>
                <a:latin typeface="Times New Roman" panose="02020603050405020304" pitchFamily="18" charset="0"/>
                <a:cs typeface="Times New Roman" panose="02020603050405020304" pitchFamily="18" charset="0"/>
              </a:rPr>
              <a:t>Cassado</a:t>
            </a:r>
            <a:r>
              <a:rPr lang="fr-FR" sz="1200" b="0" i="0" dirty="0">
                <a:effectLst/>
                <a:latin typeface="Times New Roman" panose="02020603050405020304" pitchFamily="18" charset="0"/>
                <a:cs typeface="Times New Roman" panose="02020603050405020304" pitchFamily="18" charset="0"/>
              </a:rPr>
              <a:t> de </a:t>
            </a:r>
            <a:r>
              <a:rPr lang="fr-FR" sz="1200" b="1" i="0" dirty="0" err="1">
                <a:effectLst/>
                <a:latin typeface="Times New Roman" panose="02020603050405020304" pitchFamily="18" charset="0"/>
                <a:cs typeface="Times New Roman" panose="02020603050405020304" pitchFamily="18" charset="0"/>
              </a:rPr>
              <a:t>Beleduc</a:t>
            </a:r>
            <a:r>
              <a:rPr lang="fr-FR" sz="1200" b="0" i="0" dirty="0">
                <a:effectLst/>
                <a:latin typeface="Times New Roman" panose="02020603050405020304" pitchFamily="18" charset="0"/>
                <a:cs typeface="Times New Roman" panose="02020603050405020304" pitchFamily="18" charset="0"/>
              </a:rPr>
              <a:t>, un </a:t>
            </a:r>
            <a:r>
              <a:rPr lang="fr-FR" sz="1200" b="1" i="0" dirty="0">
                <a:effectLst/>
                <a:latin typeface="Times New Roman" panose="02020603050405020304" pitchFamily="18" charset="0"/>
                <a:cs typeface="Times New Roman" panose="02020603050405020304" pitchFamily="18" charset="0"/>
              </a:rPr>
              <a:t>jeu XXL</a:t>
            </a:r>
            <a:r>
              <a:rPr lang="fr-FR" sz="1200" b="0" i="0" dirty="0">
                <a:effectLst/>
                <a:latin typeface="Times New Roman" panose="02020603050405020304" pitchFamily="18" charset="0"/>
                <a:cs typeface="Times New Roman" panose="02020603050405020304" pitchFamily="18" charset="0"/>
              </a:rPr>
              <a:t> en bois où vous allez exercer votre habilité et votre rapidité.</a:t>
            </a:r>
          </a:p>
          <a:p>
            <a:pPr algn="l"/>
            <a:r>
              <a:rPr lang="fr-FR" sz="1200" b="0" i="0" dirty="0">
                <a:effectLst/>
                <a:latin typeface="Times New Roman" panose="02020603050405020304" pitchFamily="18" charset="0"/>
                <a:cs typeface="Times New Roman" panose="02020603050405020304" pitchFamily="18" charset="0"/>
              </a:rPr>
              <a:t>Le but du jeu est de marquer 5 points en essayant de pousser les disques en bois dans la cible d’en face à l’aide du toboggan et des billes. Chaque fois que le disque atteint sa cible, le joueur reçoit un point.</a:t>
            </a:r>
          </a:p>
        </p:txBody>
      </p:sp>
    </p:spTree>
    <p:extLst>
      <p:ext uri="{BB962C8B-B14F-4D97-AF65-F5344CB8AC3E}">
        <p14:creationId xmlns:p14="http://schemas.microsoft.com/office/powerpoint/2010/main" val="38934147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i="0" dirty="0" err="1">
                <a:solidFill>
                  <a:schemeClr val="tx1"/>
                </a:solidFill>
                <a:effectLst/>
                <a:latin typeface="Times New Roman" panose="02020603050405020304" pitchFamily="18" charset="0"/>
                <a:cs typeface="Times New Roman" panose="02020603050405020304" pitchFamily="18" charset="0"/>
              </a:rPr>
              <a:t>Katamino</a:t>
            </a:r>
            <a:r>
              <a:rPr lang="fr-FR" sz="1200" b="1" i="0" dirty="0">
                <a:solidFill>
                  <a:schemeClr val="tx1"/>
                </a:solidFill>
                <a:effectLst/>
                <a:latin typeface="Times New Roman" panose="02020603050405020304" pitchFamily="18" charset="0"/>
                <a:cs typeface="Times New Roman" panose="02020603050405020304" pitchFamily="18" charset="0"/>
              </a:rPr>
              <a:t> géant</a:t>
            </a:r>
            <a:r>
              <a:rPr lang="fr-FR" sz="1200" b="0" i="0" dirty="0">
                <a:solidFill>
                  <a:schemeClr val="tx1"/>
                </a:solidFill>
                <a:effectLst/>
                <a:latin typeface="Times New Roman" panose="02020603050405020304" pitchFamily="18" charset="0"/>
                <a:cs typeface="Times New Roman" panose="02020603050405020304" pitchFamily="18" charset="0"/>
              </a:rPr>
              <a:t> est un très beau</a:t>
            </a:r>
            <a:r>
              <a:rPr lang="fr-FR" sz="1200" b="1" i="0" dirty="0">
                <a:solidFill>
                  <a:schemeClr val="tx1"/>
                </a:solidFill>
                <a:effectLst/>
                <a:latin typeface="Times New Roman" panose="02020603050405020304" pitchFamily="18" charset="0"/>
                <a:cs typeface="Times New Roman" panose="02020603050405020304" pitchFamily="18" charset="0"/>
              </a:rPr>
              <a:t> jeu en bois</a:t>
            </a:r>
            <a:r>
              <a:rPr lang="fr-FR" sz="1200" b="0" i="0" dirty="0">
                <a:solidFill>
                  <a:schemeClr val="tx1"/>
                </a:solidFill>
                <a:effectLst/>
                <a:latin typeface="Times New Roman" panose="02020603050405020304" pitchFamily="18" charset="0"/>
                <a:cs typeface="Times New Roman" panose="02020603050405020304" pitchFamily="18" charset="0"/>
              </a:rPr>
              <a:t> de </a:t>
            </a:r>
            <a:r>
              <a:rPr lang="fr-FR" sz="1200" b="1" i="0" dirty="0" err="1">
                <a:solidFill>
                  <a:schemeClr val="tx1"/>
                </a:solidFill>
                <a:effectLst/>
                <a:latin typeface="Times New Roman" panose="02020603050405020304" pitchFamily="18" charset="0"/>
                <a:cs typeface="Times New Roman" panose="02020603050405020304" pitchFamily="18" charset="0"/>
              </a:rPr>
              <a:t>Gigamic</a:t>
            </a:r>
            <a:r>
              <a:rPr lang="fr-FR" sz="1200" b="0" i="0" dirty="0">
                <a:solidFill>
                  <a:schemeClr val="tx1"/>
                </a:solidFill>
                <a:effectLst/>
                <a:latin typeface="Times New Roman" panose="02020603050405020304" pitchFamily="18" charset="0"/>
                <a:cs typeface="Times New Roman" panose="02020603050405020304" pitchFamily="18" charset="0"/>
              </a:rPr>
              <a:t> mais c'est surtout un </a:t>
            </a:r>
            <a:r>
              <a:rPr lang="fr-FR" sz="1200" b="1" i="0" dirty="0">
                <a:solidFill>
                  <a:schemeClr val="tx1"/>
                </a:solidFill>
                <a:effectLst/>
                <a:latin typeface="Times New Roman" panose="02020603050405020304" pitchFamily="18" charset="0"/>
                <a:cs typeface="Times New Roman" panose="02020603050405020304" pitchFamily="18" charset="0"/>
              </a:rPr>
              <a:t>jeu de construction</a:t>
            </a:r>
            <a:r>
              <a:rPr lang="fr-FR" sz="1200" b="0" i="0" dirty="0">
                <a:solidFill>
                  <a:schemeClr val="tx1"/>
                </a:solidFill>
                <a:effectLst/>
                <a:latin typeface="Times New Roman" panose="02020603050405020304" pitchFamily="18" charset="0"/>
                <a:cs typeface="Times New Roman" panose="02020603050405020304" pitchFamily="18" charset="0"/>
              </a:rPr>
              <a:t> qui permet d'appréhender la </a:t>
            </a:r>
            <a:r>
              <a:rPr lang="fr-FR" sz="1200" b="1" i="0" dirty="0">
                <a:solidFill>
                  <a:schemeClr val="tx1"/>
                </a:solidFill>
                <a:effectLst/>
                <a:latin typeface="Times New Roman" panose="02020603050405020304" pitchFamily="18" charset="0"/>
                <a:cs typeface="Times New Roman" panose="02020603050405020304" pitchFamily="18" charset="0"/>
              </a:rPr>
              <a:t>géométrie dans l'espace</a:t>
            </a:r>
            <a:r>
              <a:rPr lang="fr-FR" sz="1200" b="0" i="0" dirty="0">
                <a:solidFill>
                  <a:schemeClr val="tx1"/>
                </a:solidFill>
                <a:effectLst/>
                <a:latin typeface="Times New Roman" panose="02020603050405020304" pitchFamily="18" charset="0"/>
                <a:cs typeface="Times New Roman" panose="02020603050405020304" pitchFamily="18" charset="0"/>
              </a:rPr>
              <a:t> et développer </a:t>
            </a:r>
            <a:r>
              <a:rPr lang="fr-FR" sz="1200" b="1" i="0" dirty="0">
                <a:solidFill>
                  <a:schemeClr val="tx1"/>
                </a:solidFill>
                <a:effectLst/>
                <a:latin typeface="Times New Roman" panose="02020603050405020304" pitchFamily="18" charset="0"/>
                <a:cs typeface="Times New Roman" panose="02020603050405020304" pitchFamily="18" charset="0"/>
              </a:rPr>
              <a:t>logique et sens de l'observation</a:t>
            </a:r>
            <a:r>
              <a:rPr lang="fr-FR" sz="1200" b="0" i="0" dirty="0">
                <a:solidFill>
                  <a:schemeClr val="tx1"/>
                </a:solidFill>
                <a:effectLst/>
                <a:latin typeface="Times New Roman" panose="02020603050405020304" pitchFamily="18" charset="0"/>
                <a:cs typeface="Times New Roman" panose="02020603050405020304" pitchFamily="18" charset="0"/>
              </a:rPr>
              <a:t>.</a:t>
            </a:r>
          </a:p>
          <a:p>
            <a:pPr algn="ctr"/>
            <a:r>
              <a:rPr lang="fr-FR" sz="1200" b="0" i="0" dirty="0">
                <a:solidFill>
                  <a:schemeClr val="tx1"/>
                </a:solidFill>
                <a:effectLst/>
                <a:latin typeface="Times New Roman" panose="02020603050405020304" pitchFamily="18" charset="0"/>
                <a:cs typeface="Times New Roman" panose="02020603050405020304" pitchFamily="18" charset="0"/>
              </a:rPr>
              <a:t>Dans cette version géante, les addictes du jeux apprécieront les dimensions de ce beau jeu.</a:t>
            </a:r>
          </a:p>
          <a:p>
            <a:pPr algn="ctr"/>
            <a:r>
              <a:rPr lang="fr-FR" sz="1200" b="0" i="0" dirty="0">
                <a:solidFill>
                  <a:schemeClr val="tx1"/>
                </a:solidFill>
                <a:effectLst/>
                <a:latin typeface="Times New Roman" panose="02020603050405020304" pitchFamily="18" charset="0"/>
                <a:cs typeface="Times New Roman" panose="02020603050405020304" pitchFamily="18" charset="0"/>
              </a:rPr>
              <a:t>Il plait à tout âge, et c'est un "classique" des enseignants.</a:t>
            </a:r>
          </a:p>
          <a:p>
            <a:pPr algn="ctr"/>
            <a:r>
              <a:rPr lang="fr-FR" sz="1200" b="0" i="0" dirty="0">
                <a:solidFill>
                  <a:schemeClr val="tx1"/>
                </a:solidFill>
                <a:effectLst/>
                <a:latin typeface="Times New Roman" panose="02020603050405020304" pitchFamily="18" charset="0"/>
                <a:cs typeface="Times New Roman" panose="02020603050405020304" pitchFamily="18" charset="0"/>
              </a:rPr>
              <a:t>Ses multiples possibilités en font un jeu de patience attrayant et passionnant.</a:t>
            </a:r>
            <a:br>
              <a:rPr lang="fr-FR" sz="1200" b="0" i="0" dirty="0">
                <a:solidFill>
                  <a:schemeClr val="tx1"/>
                </a:solidFill>
                <a:effectLst/>
                <a:latin typeface="Times New Roman" panose="02020603050405020304" pitchFamily="18" charset="0"/>
                <a:cs typeface="Times New Roman" panose="02020603050405020304" pitchFamily="18" charset="0"/>
              </a:rPr>
            </a:br>
            <a:r>
              <a:rPr lang="fr-FR" sz="1200" b="0" i="0" dirty="0">
                <a:solidFill>
                  <a:schemeClr val="tx1"/>
                </a:solidFill>
                <a:effectLst/>
                <a:latin typeface="Times New Roman" panose="02020603050405020304" pitchFamily="18" charset="0"/>
                <a:cs typeface="Times New Roman" panose="02020603050405020304" pitchFamily="18" charset="0"/>
              </a:rPr>
              <a:t>Pratiqué seul, KATAMINO est un casse-tête intelligent et évolutif. A deux, c'est un jeu de réflexion rapide.</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2056016" y="1713212"/>
            <a:ext cx="3557770" cy="1107996"/>
          </a:xfrm>
          <a:prstGeom prst="rect">
            <a:avLst/>
          </a:prstGeom>
          <a:ln>
            <a:noFill/>
          </a:ln>
        </p:spPr>
        <p:txBody>
          <a:bodyPr wrap="none">
            <a:spAutoFit/>
          </a:bodyPr>
          <a:lstStyle/>
          <a:p>
            <a:pPr algn="ctr"/>
            <a:r>
              <a:rPr lang="fr-FR" sz="6600" b="1" dirty="0" err="1">
                <a:solidFill>
                  <a:schemeClr val="bg1"/>
                </a:solidFill>
                <a:latin typeface="Avenir Black" panose="02000503020000020003" pitchFamily="2" charset="0"/>
              </a:rPr>
              <a:t>Katamino</a:t>
            </a:r>
            <a:endParaRPr lang="fr-FR" sz="6600" b="1" dirty="0">
              <a:solidFill>
                <a:schemeClr val="bg1"/>
              </a:solidFill>
              <a:latin typeface="Avenir Black" panose="02000503020000020003" pitchFamily="2" charset="0"/>
            </a:endParaRPr>
          </a:p>
        </p:txBody>
      </p:sp>
      <p:pic>
        <p:nvPicPr>
          <p:cNvPr id="3" name="Image 2" descr="Une image contenant texte&#10;&#10;Description générée automatiquement">
            <a:extLst>
              <a:ext uri="{FF2B5EF4-FFF2-40B4-BE49-F238E27FC236}">
                <a16:creationId xmlns:a16="http://schemas.microsoft.com/office/drawing/2014/main" id="{4CB1389D-3207-4E28-BC13-64F249ABD3A8}"/>
              </a:ext>
            </a:extLst>
          </p:cNvPr>
          <p:cNvPicPr>
            <a:picLocks noChangeAspect="1"/>
          </p:cNvPicPr>
          <p:nvPr/>
        </p:nvPicPr>
        <p:blipFill>
          <a:blip r:embed="rId10"/>
          <a:stretch>
            <a:fillRect/>
          </a:stretch>
        </p:blipFill>
        <p:spPr>
          <a:xfrm>
            <a:off x="5891026" y="390626"/>
            <a:ext cx="1106488" cy="14296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048080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0" i="0">
                <a:solidFill>
                  <a:schemeClr val="tx1"/>
                </a:solidFill>
                <a:effectLst/>
                <a:latin typeface="Times New Roman" panose="02020603050405020304" pitchFamily="18" charset="0"/>
                <a:cs typeface="Times New Roman" panose="02020603050405020304" pitchFamily="18" charset="0"/>
              </a:rPr>
              <a:t>Découvrez le jeu WeyKick football arena, un jeu géant adapté au groupe jusqu‘à 6 joueurs, un jeu de football magnétique pour les petits et les grands.</a:t>
            </a:r>
          </a:p>
          <a:p>
            <a:pPr algn="ctr"/>
            <a:endParaRPr lang="fr-FR" sz="1200" b="0" i="0">
              <a:solidFill>
                <a:schemeClr val="tx1"/>
              </a:solidFill>
              <a:effectLst/>
              <a:latin typeface="Times New Roman" panose="02020603050405020304" pitchFamily="18" charset="0"/>
              <a:cs typeface="Times New Roman" panose="02020603050405020304" pitchFamily="18" charset="0"/>
            </a:endParaRPr>
          </a:p>
          <a:p>
            <a:pPr algn="ctr"/>
            <a:r>
              <a:rPr lang="fr-FR" sz="1200" b="0" i="0">
                <a:solidFill>
                  <a:schemeClr val="tx1"/>
                </a:solidFill>
                <a:effectLst/>
                <a:latin typeface="Times New Roman" panose="02020603050405020304" pitchFamily="18" charset="0"/>
                <a:cs typeface="Times New Roman" panose="02020603050405020304" pitchFamily="18" charset="0"/>
              </a:rPr>
              <a:t>Le principe de jeu de WeyKick est aussi génial que simple: une pièce magnétique placée sous le plateau de jeu attire une figurine magnétique placée au dessus, de manière à la déplacer sur le terrain de jeu. L’objectif est de marquer des buts.</a:t>
            </a:r>
          </a:p>
          <a:p>
            <a:pPr algn="ctr"/>
            <a:endParaRPr lang="fr-FR" sz="1200" b="0" i="0">
              <a:solidFill>
                <a:schemeClr val="tx1"/>
              </a:solidFill>
              <a:effectLst/>
              <a:latin typeface="Times New Roman" panose="02020603050405020304" pitchFamily="18" charset="0"/>
              <a:cs typeface="Times New Roman" panose="02020603050405020304" pitchFamily="18" charset="0"/>
            </a:endParaRPr>
          </a:p>
          <a:p>
            <a:pPr algn="ctr"/>
            <a:r>
              <a:rPr lang="fr-FR" sz="1200" b="0" i="0">
                <a:solidFill>
                  <a:schemeClr val="tx1"/>
                </a:solidFill>
                <a:effectLst/>
                <a:latin typeface="Times New Roman" panose="02020603050405020304" pitchFamily="18" charset="0"/>
                <a:cs typeface="Times New Roman" panose="02020603050405020304" pitchFamily="18" charset="0"/>
              </a:rPr>
              <a:t>Tir direct, contre attaque, défense devant le but, double passe, tir en bande... tout est possible grâce au magnétisme.</a:t>
            </a:r>
            <a:endParaRPr lang="fr-FR" sz="1200" b="0" i="0" dirty="0">
              <a:solidFill>
                <a:schemeClr val="tx1"/>
              </a:solidFill>
              <a:effectLst/>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2277199" y="1713212"/>
            <a:ext cx="3115405" cy="1107996"/>
          </a:xfrm>
          <a:prstGeom prst="rect">
            <a:avLst/>
          </a:prstGeom>
          <a:ln>
            <a:noFill/>
          </a:ln>
        </p:spPr>
        <p:txBody>
          <a:bodyPr wrap="none">
            <a:spAutoFit/>
          </a:bodyPr>
          <a:lstStyle/>
          <a:p>
            <a:pPr algn="ctr"/>
            <a:r>
              <a:rPr lang="fr-FR" sz="6600" b="1" dirty="0" err="1">
                <a:solidFill>
                  <a:schemeClr val="bg1"/>
                </a:solidFill>
                <a:latin typeface="Avenir Black" panose="02000503020000020003" pitchFamily="2" charset="0"/>
              </a:rPr>
              <a:t>Weykick</a:t>
            </a:r>
            <a:endParaRPr lang="fr-FR" sz="6600" b="1" dirty="0">
              <a:solidFill>
                <a:schemeClr val="bg1"/>
              </a:solidFill>
              <a:latin typeface="Avenir Black" panose="02000503020000020003" pitchFamily="2" charset="0"/>
            </a:endParaRPr>
          </a:p>
        </p:txBody>
      </p:sp>
      <p:pic>
        <p:nvPicPr>
          <p:cNvPr id="2" name="Image 1">
            <a:extLst>
              <a:ext uri="{FF2B5EF4-FFF2-40B4-BE49-F238E27FC236}">
                <a16:creationId xmlns:a16="http://schemas.microsoft.com/office/drawing/2014/main" id="{96E243A2-C802-49A2-B944-62C0BE95E34D}"/>
              </a:ext>
            </a:extLst>
          </p:cNvPr>
          <p:cNvPicPr>
            <a:picLocks noChangeAspect="1"/>
          </p:cNvPicPr>
          <p:nvPr/>
        </p:nvPicPr>
        <p:blipFill>
          <a:blip r:embed="rId10"/>
          <a:stretch>
            <a:fillRect/>
          </a:stretch>
        </p:blipFill>
        <p:spPr>
          <a:xfrm>
            <a:off x="5676824" y="105451"/>
            <a:ext cx="1534892" cy="2046523"/>
          </a:xfrm>
          <a:prstGeom prst="rect">
            <a:avLst/>
          </a:prstGeom>
        </p:spPr>
      </p:pic>
    </p:spTree>
    <p:extLst>
      <p:ext uri="{BB962C8B-B14F-4D97-AF65-F5344CB8AC3E}">
        <p14:creationId xmlns:p14="http://schemas.microsoft.com/office/powerpoint/2010/main" val="32274735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solidFill>
                  <a:schemeClr val="tx1"/>
                </a:solidFill>
              </a:rPr>
              <a:t>Découvrez le célèbre jeu </a:t>
            </a:r>
            <a:r>
              <a:rPr lang="fr-FR" sz="2000" b="1" dirty="0" err="1">
                <a:solidFill>
                  <a:schemeClr val="tx1"/>
                </a:solidFill>
              </a:rPr>
              <a:t>Dobble</a:t>
            </a:r>
            <a:r>
              <a:rPr lang="fr-FR" sz="2000" b="1" dirty="0">
                <a:solidFill>
                  <a:schemeClr val="tx1"/>
                </a:solidFill>
              </a:rPr>
              <a:t> XXL</a:t>
            </a:r>
            <a:r>
              <a:rPr lang="fr-FR" sz="2000" dirty="0">
                <a:solidFill>
                  <a:schemeClr val="tx1"/>
                </a:solidFill>
              </a:rPr>
              <a:t>, un </a:t>
            </a:r>
            <a:r>
              <a:rPr lang="fr-FR" sz="2000" b="1" dirty="0">
                <a:solidFill>
                  <a:schemeClr val="tx1"/>
                </a:solidFill>
              </a:rPr>
              <a:t>jeu d'ambiance en version surdimensionnée.</a:t>
            </a:r>
            <a:r>
              <a:rPr lang="fr-FR" sz="2000" dirty="0">
                <a:solidFill>
                  <a:schemeClr val="tx1"/>
                </a:solidFill>
              </a:rPr>
              <a:t> Un jeu pour jouer de 2 à 8 joueurs à partir de 6 ans en intérieur comme en extérieur.</a:t>
            </a:r>
          </a:p>
          <a:p>
            <a:r>
              <a:rPr lang="fr-FR" sz="2000" dirty="0">
                <a:solidFill>
                  <a:schemeClr val="tx1"/>
                </a:solidFill>
              </a:rPr>
              <a:t>Parmi toutes les façons de jouer à </a:t>
            </a:r>
            <a:r>
              <a:rPr lang="fr-FR" sz="2000" dirty="0" err="1">
                <a:solidFill>
                  <a:schemeClr val="tx1"/>
                </a:solidFill>
              </a:rPr>
              <a:t>Dobble</a:t>
            </a:r>
            <a:r>
              <a:rPr lang="fr-FR" sz="2000" dirty="0">
                <a:solidFill>
                  <a:schemeClr val="tx1"/>
                </a:solidFill>
              </a:rPr>
              <a:t>, il en manquait néanmoins une: le jeu géant, celui d’extérieur!</a:t>
            </a:r>
          </a:p>
          <a:p>
            <a:r>
              <a:rPr lang="fr-FR" sz="2000" dirty="0">
                <a:solidFill>
                  <a:schemeClr val="tx1"/>
                </a:solidFill>
              </a:rPr>
              <a:t>Cette nouvelle expérience de </a:t>
            </a:r>
            <a:r>
              <a:rPr lang="fr-FR" sz="2000" dirty="0" err="1">
                <a:solidFill>
                  <a:schemeClr val="tx1"/>
                </a:solidFill>
              </a:rPr>
              <a:t>Dobble</a:t>
            </a:r>
            <a:r>
              <a:rPr lang="fr-FR" sz="2000" dirty="0">
                <a:solidFill>
                  <a:schemeClr val="tx1"/>
                </a:solidFill>
              </a:rPr>
              <a:t> propose toujours 5 règles variées, simples et efficaces. A la différence près que les 20 cartes de cette édition ont un diamètre de 50 centimètres. Annoncer le symbole unique, commun entre deux cartes, donnera lieu à des acrobaties aussi fun qu’improbables! Une version saisonnière de </a:t>
            </a:r>
            <a:r>
              <a:rPr lang="fr-FR" sz="2000" dirty="0" err="1">
                <a:solidFill>
                  <a:schemeClr val="tx1"/>
                </a:solidFill>
              </a:rPr>
              <a:t>Dobble</a:t>
            </a:r>
            <a:r>
              <a:rPr lang="fr-FR" sz="2000" dirty="0">
                <a:solidFill>
                  <a:schemeClr val="tx1"/>
                </a:solidFill>
              </a:rPr>
              <a:t> qui sera parfaite pour les fêtes ou les pique-niques!</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1736411" y="1713212"/>
            <a:ext cx="4196983" cy="1107996"/>
          </a:xfrm>
          <a:prstGeom prst="rect">
            <a:avLst/>
          </a:prstGeom>
          <a:ln>
            <a:noFill/>
          </a:ln>
        </p:spPr>
        <p:txBody>
          <a:bodyPr wrap="none">
            <a:spAutoFit/>
          </a:bodyPr>
          <a:lstStyle/>
          <a:p>
            <a:pPr algn="ctr"/>
            <a:r>
              <a:rPr lang="fr-FR" sz="6600" b="1" dirty="0" err="1">
                <a:solidFill>
                  <a:schemeClr val="bg1"/>
                </a:solidFill>
                <a:latin typeface="Avenir Black" panose="02000503020000020003" pitchFamily="2" charset="0"/>
              </a:rPr>
              <a:t>Dobble</a:t>
            </a:r>
            <a:r>
              <a:rPr lang="fr-FR" sz="6600" b="1" dirty="0">
                <a:solidFill>
                  <a:schemeClr val="bg1"/>
                </a:solidFill>
                <a:latin typeface="Avenir Black" panose="02000503020000020003" pitchFamily="2" charset="0"/>
              </a:rPr>
              <a:t> XXL</a:t>
            </a:r>
          </a:p>
        </p:txBody>
      </p:sp>
      <p:pic>
        <p:nvPicPr>
          <p:cNvPr id="5" name="Image 4" descr="Une image contenant texte&#10;&#10;Description générée automatiquement">
            <a:extLst>
              <a:ext uri="{FF2B5EF4-FFF2-40B4-BE49-F238E27FC236}">
                <a16:creationId xmlns:a16="http://schemas.microsoft.com/office/drawing/2014/main" id="{B5374920-6B60-4F4F-9E0B-0EB54E14C363}"/>
              </a:ext>
            </a:extLst>
          </p:cNvPr>
          <p:cNvPicPr>
            <a:picLocks noChangeAspect="1"/>
          </p:cNvPicPr>
          <p:nvPr/>
        </p:nvPicPr>
        <p:blipFill>
          <a:blip r:embed="rId10"/>
          <a:stretch>
            <a:fillRect/>
          </a:stretch>
        </p:blipFill>
        <p:spPr>
          <a:xfrm>
            <a:off x="5567332" y="0"/>
            <a:ext cx="1954596" cy="1954596"/>
          </a:xfrm>
          <a:prstGeom prst="rect">
            <a:avLst/>
          </a:prstGeom>
        </p:spPr>
      </p:pic>
    </p:spTree>
    <p:extLst>
      <p:ext uri="{BB962C8B-B14F-4D97-AF65-F5344CB8AC3E}">
        <p14:creationId xmlns:p14="http://schemas.microsoft.com/office/powerpoint/2010/main" val="42316705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468830"/>
            <a:ext cx="7520340" cy="607080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a:solidFill>
                  <a:schemeClr val="tx1"/>
                </a:solidFill>
              </a:rPr>
              <a:t>COMPOSITION DU JEU : </a:t>
            </a:r>
            <a:r>
              <a:rPr lang="fr-FR" dirty="0">
                <a:solidFill>
                  <a:schemeClr val="tx1"/>
                </a:solidFill>
              </a:rPr>
              <a:t>1 plateau 3 aimants blancs 2 pions magnétiques avec 2 aimants de pilotage 1 bille jaune 2 jetons de score Le but du jeu : être le premier joueur à marquer 6 points.</a:t>
            </a:r>
          </a:p>
          <a:p>
            <a:r>
              <a:rPr lang="fr-FR" dirty="0">
                <a:solidFill>
                  <a:schemeClr val="tx1"/>
                </a:solidFill>
              </a:rPr>
              <a:t> </a:t>
            </a:r>
            <a:r>
              <a:rPr lang="fr-FR" b="1" dirty="0">
                <a:solidFill>
                  <a:schemeClr val="tx1"/>
                </a:solidFill>
              </a:rPr>
              <a:t>RÈGLE DU JEU: </a:t>
            </a:r>
            <a:r>
              <a:rPr lang="fr-FR" dirty="0">
                <a:solidFill>
                  <a:schemeClr val="tx1"/>
                </a:solidFill>
              </a:rPr>
              <a:t>Au début de la partie, les aimants blancs sont sur leur emplacement respectif (le point brillant visible). Les jetons de score sont sur « 0 ». Les pions magnétiques sont sur le plateau et les aimants de pilotage sous le plateau. La mise en jeu de la bille se fait toujours à partir d’un coin du plateau. Les joueurs frappent la bille avec leur pion magnétique en le manipulant avec les aimants de pilotage. Ils essaient d’envoyer la bille dans le but adverse pour marquer un point. Ils doivent faire attention à ne pas mettre la bille dans leur propre but, ce qui rapporterait un point à l’adversaire. Les joueurs peuvent également viser les aimants blancs pour les envoyer dans le camp adverse. Si un joueur a 2 aimants blancs (ou plus) sur son pion magnétique, l’adversaire marque un point (les aimants blancs sont remis sur leur emplacement d’origine). Il y a deux autres façons de faire marquer des points à son adversaire : en mettant accidentellement son pion magnétique dans son propre but, et en perdant le contrôle de son pion magnétique (quand il n’est plus accroché à son aimant de pilotage que l’on ne peut plus le rattraper simplement avec l’aimant de pilotage.) </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2643710" y="1713212"/>
            <a:ext cx="2382383"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KLASK</a:t>
            </a:r>
          </a:p>
        </p:txBody>
      </p:sp>
      <p:pic>
        <p:nvPicPr>
          <p:cNvPr id="3" name="Image 2">
            <a:extLst>
              <a:ext uri="{FF2B5EF4-FFF2-40B4-BE49-F238E27FC236}">
                <a16:creationId xmlns:a16="http://schemas.microsoft.com/office/drawing/2014/main" id="{97D17965-ACA4-4BBE-8C01-044C936EFE51}"/>
              </a:ext>
            </a:extLst>
          </p:cNvPr>
          <p:cNvPicPr>
            <a:picLocks noChangeAspect="1"/>
          </p:cNvPicPr>
          <p:nvPr/>
        </p:nvPicPr>
        <p:blipFill>
          <a:blip r:embed="rId10"/>
          <a:stretch>
            <a:fillRect/>
          </a:stretch>
        </p:blipFill>
        <p:spPr>
          <a:xfrm rot="5400000">
            <a:off x="5113398" y="413134"/>
            <a:ext cx="2505031" cy="1878774"/>
          </a:xfrm>
          <a:prstGeom prst="rect">
            <a:avLst/>
          </a:prstGeom>
        </p:spPr>
      </p:pic>
    </p:spTree>
    <p:extLst>
      <p:ext uri="{BB962C8B-B14F-4D97-AF65-F5344CB8AC3E}">
        <p14:creationId xmlns:p14="http://schemas.microsoft.com/office/powerpoint/2010/main" val="24110474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06265"/>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base"/>
            <a:r>
              <a:rPr lang="fr-FR" sz="2000" b="0" i="0">
                <a:solidFill>
                  <a:srgbClr val="F26419"/>
                </a:solidFill>
                <a:effectLst/>
                <a:latin typeface="orkneybold"/>
              </a:rPr>
              <a:t>TOSSIT</a:t>
            </a:r>
            <a:r>
              <a:rPr lang="fr-FR" sz="2000" b="0" i="0">
                <a:solidFill>
                  <a:srgbClr val="536065"/>
                </a:solidFill>
                <a:effectLst/>
                <a:latin typeface="quicksandmedium"/>
              </a:rPr>
              <a:t> est un jeu d'adresse qui propose un mix entre pétanque et fléchette. Il se joue à l'intérieur ou à l'extérieur, au sol ou à la verticale. L'objectif de ce jeu d'adresse est de cumuler 13 points avant votre adversaire en plaçant vos Tossits le plus près possible du Jack (cochonnet). Tant que le Tossit d'une équipe tient la position de plus proche, l'autre équipe lance les siens jusqu'à reprendre le point.</a:t>
            </a:r>
          </a:p>
          <a:p>
            <a:pPr algn="l" fontAlgn="base"/>
            <a:r>
              <a:rPr lang="fr-FR" sz="2000" b="0" i="0">
                <a:solidFill>
                  <a:srgbClr val="536065"/>
                </a:solidFill>
                <a:effectLst/>
                <a:latin typeface="quicksandmedium"/>
              </a:rPr>
              <a:t>Simple et redoutablement drôle, jouez à </a:t>
            </a:r>
            <a:r>
              <a:rPr lang="fr-FR" sz="2000" b="0" i="0">
                <a:solidFill>
                  <a:srgbClr val="F26419"/>
                </a:solidFill>
                <a:effectLst/>
                <a:latin typeface="orkneybold"/>
              </a:rPr>
              <a:t>Tossit</a:t>
            </a:r>
            <a:r>
              <a:rPr lang="fr-FR" sz="2000" b="0" i="0">
                <a:solidFill>
                  <a:srgbClr val="536065"/>
                </a:solidFill>
                <a:effectLst/>
                <a:latin typeface="quicksandmedium"/>
              </a:rPr>
              <a:t> sur toutes les surfaces lisses autour de vous en intérieur comme en extérieur ! Table, sol, plafond, fenêtre, voiture...</a:t>
            </a:r>
          </a:p>
          <a:p>
            <a:pPr algn="l" fontAlgn="base"/>
            <a:r>
              <a:rPr lang="fr-FR" sz="2000" b="0" i="0">
                <a:solidFill>
                  <a:srgbClr val="536065"/>
                </a:solidFill>
                <a:effectLst/>
                <a:latin typeface="quicksandmedium"/>
              </a:rPr>
              <a:t>Le set </a:t>
            </a:r>
            <a:r>
              <a:rPr lang="fr-FR" sz="2000" b="0" i="0">
                <a:solidFill>
                  <a:srgbClr val="F26419"/>
                </a:solidFill>
                <a:effectLst/>
                <a:latin typeface="orkneybold"/>
              </a:rPr>
              <a:t>TOSSIT</a:t>
            </a:r>
            <a:r>
              <a:rPr lang="fr-FR" sz="2000" b="0" i="0">
                <a:solidFill>
                  <a:srgbClr val="536065"/>
                </a:solidFill>
                <a:effectLst/>
                <a:latin typeface="quicksandmedium"/>
              </a:rPr>
              <a:t> original contient tout ce qu'il vous faut pour débuter à 2 joueurs.</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2535637" y="1713212"/>
            <a:ext cx="2598532"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TOSSIT</a:t>
            </a:r>
          </a:p>
        </p:txBody>
      </p:sp>
      <p:pic>
        <p:nvPicPr>
          <p:cNvPr id="3" name="Image 2">
            <a:extLst>
              <a:ext uri="{FF2B5EF4-FFF2-40B4-BE49-F238E27FC236}">
                <a16:creationId xmlns:a16="http://schemas.microsoft.com/office/drawing/2014/main" id="{33B6BB3D-1FC3-433A-86F5-0DE6808A5CBD}"/>
              </a:ext>
            </a:extLst>
          </p:cNvPr>
          <p:cNvPicPr>
            <a:picLocks noChangeAspect="1"/>
          </p:cNvPicPr>
          <p:nvPr/>
        </p:nvPicPr>
        <p:blipFill>
          <a:blip r:embed="rId10"/>
          <a:stretch>
            <a:fillRect/>
          </a:stretch>
        </p:blipFill>
        <p:spPr>
          <a:xfrm rot="5400000">
            <a:off x="4943389" y="343265"/>
            <a:ext cx="2425913" cy="1819435"/>
          </a:xfrm>
          <a:prstGeom prst="rect">
            <a:avLst/>
          </a:prstGeom>
        </p:spPr>
      </p:pic>
    </p:spTree>
    <p:extLst>
      <p:ext uri="{BB962C8B-B14F-4D97-AF65-F5344CB8AC3E}">
        <p14:creationId xmlns:p14="http://schemas.microsoft.com/office/powerpoint/2010/main" val="7275035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8" y="3378094"/>
            <a:ext cx="7560000" cy="611271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base"/>
            <a:r>
              <a:rPr lang="fr-FR" sz="1600" b="0" i="0" dirty="0">
                <a:solidFill>
                  <a:schemeClr val="tx1"/>
                </a:solidFill>
                <a:effectLst/>
                <a:latin typeface="Poppins" panose="00000500000000000000" pitchFamily="2" charset="0"/>
              </a:rPr>
              <a:t>Le matériel à disposition, passons à sa mise en place. Chacune des planches doit être installée exactement en face de l’autre à </a:t>
            </a:r>
            <a:r>
              <a:rPr lang="fr-FR" sz="1600" b="1" i="0" dirty="0">
                <a:solidFill>
                  <a:schemeClr val="tx1"/>
                </a:solidFill>
                <a:effectLst/>
                <a:latin typeface="Poppins" panose="00000500000000000000" pitchFamily="2" charset="0"/>
              </a:rPr>
              <a:t>une distance de 8,23 mètres</a:t>
            </a:r>
            <a:r>
              <a:rPr lang="fr-FR" sz="1600" b="0" i="0" dirty="0">
                <a:solidFill>
                  <a:schemeClr val="tx1"/>
                </a:solidFill>
                <a:effectLst/>
                <a:latin typeface="Poppins" panose="00000500000000000000" pitchFamily="2" charset="0"/>
              </a:rPr>
              <a:t>. Si vous jouez avec une seule planche, cette distance doit tout de même être respectée car il s’agit de la distance réglementaire pour le lancer. Pour lancer, positionnez-vous juste à côté de la planche en face de celle que vous visez. L’objectif est maintenant pour vous « d’exploser le sac dans le trou », selon la formule consacrée, c’est-à-dire viser le trou.</a:t>
            </a:r>
          </a:p>
          <a:p>
            <a:pPr algn="l" fontAlgn="base"/>
            <a:r>
              <a:rPr lang="fr-FR" sz="1600" b="0" i="0" dirty="0">
                <a:solidFill>
                  <a:schemeClr val="tx1"/>
                </a:solidFill>
                <a:effectLst/>
                <a:latin typeface="Poppins" panose="00000500000000000000" pitchFamily="2" charset="0"/>
              </a:rPr>
              <a:t>Petits points d’attention avant votre tout premier tir :</a:t>
            </a:r>
          </a:p>
          <a:p>
            <a:pPr algn="l" fontAlgn="base">
              <a:buFont typeface="Arial" panose="020B0604020202020204" pitchFamily="34" charset="0"/>
              <a:buChar char="•"/>
            </a:pPr>
            <a:r>
              <a:rPr lang="fr-FR" sz="1600" b="0" i="0" dirty="0">
                <a:solidFill>
                  <a:schemeClr val="tx1"/>
                </a:solidFill>
                <a:effectLst/>
                <a:latin typeface="Poppins" panose="00000500000000000000" pitchFamily="2" charset="0"/>
              </a:rPr>
              <a:t>la main que vous utilisez pour le premier lancer sera celle de tous vos lancers ;</a:t>
            </a:r>
          </a:p>
          <a:p>
            <a:pPr algn="l" fontAlgn="base">
              <a:buFont typeface="Arial" panose="020B0604020202020204" pitchFamily="34" charset="0"/>
              <a:buChar char="•"/>
            </a:pPr>
            <a:r>
              <a:rPr lang="fr-FR" sz="1600" b="0" i="0" dirty="0">
                <a:solidFill>
                  <a:schemeClr val="tx1"/>
                </a:solidFill>
                <a:effectLst/>
                <a:latin typeface="Poppins" panose="00000500000000000000" pitchFamily="2" charset="0"/>
              </a:rPr>
              <a:t>vous ne devez pas mordre la ligne invisible qui délimite les 8,23 mètres.</a:t>
            </a:r>
          </a:p>
          <a:p>
            <a:pPr algn="l" fontAlgn="base"/>
            <a:r>
              <a:rPr lang="fr-FR" sz="1600" b="0" i="0" dirty="0">
                <a:solidFill>
                  <a:schemeClr val="tx1"/>
                </a:solidFill>
                <a:effectLst/>
                <a:latin typeface="Poppins" panose="00000500000000000000" pitchFamily="2" charset="0"/>
              </a:rPr>
              <a:t>Une fois votre sac lancé, c’est le tour de votre adversaire, puis à nouveau le vôtre. </a:t>
            </a:r>
            <a:r>
              <a:rPr lang="fr-FR" sz="1600" b="1" i="0" dirty="0">
                <a:solidFill>
                  <a:schemeClr val="tx1"/>
                </a:solidFill>
                <a:effectLst/>
                <a:latin typeface="Poppins" panose="00000500000000000000" pitchFamily="2" charset="0"/>
              </a:rPr>
              <a:t>Vous avez 4 sacs et donc 4 lancers chacun</a:t>
            </a:r>
            <a:r>
              <a:rPr lang="fr-FR" sz="1600" b="0" i="0" dirty="0">
                <a:solidFill>
                  <a:schemeClr val="tx1"/>
                </a:solidFill>
                <a:effectLst/>
                <a:latin typeface="Poppins" panose="00000500000000000000" pitchFamily="2" charset="0"/>
              </a:rPr>
              <a:t>.</a:t>
            </a:r>
          </a:p>
          <a:p>
            <a:pPr algn="l" fontAlgn="base"/>
            <a:r>
              <a:rPr lang="fr-FR" sz="1600" b="0" i="0" dirty="0">
                <a:solidFill>
                  <a:schemeClr val="tx1"/>
                </a:solidFill>
                <a:effectLst/>
                <a:latin typeface="Poppins" panose="00000500000000000000" pitchFamily="2" charset="0"/>
              </a:rPr>
              <a:t>À la fin de cette manche, vous effectuez le décompte des points marqués avec votre concurrent. </a:t>
            </a:r>
            <a:r>
              <a:rPr lang="fr-FR" sz="1600" b="1" i="0" dirty="0">
                <a:solidFill>
                  <a:schemeClr val="tx1"/>
                </a:solidFill>
                <a:effectLst/>
                <a:latin typeface="Poppins" panose="00000500000000000000" pitchFamily="2" charset="0"/>
              </a:rPr>
              <a:t>Un sac dans le trou vaut 3 points</a:t>
            </a:r>
            <a:r>
              <a:rPr lang="fr-FR" sz="1600" b="0" i="0" dirty="0">
                <a:solidFill>
                  <a:schemeClr val="tx1"/>
                </a:solidFill>
                <a:effectLst/>
                <a:latin typeface="Poppins" panose="00000500000000000000" pitchFamily="2" charset="0"/>
              </a:rPr>
              <a:t>, un sac sur la planche en vaut 1. Vous ne marquez que les points supérieurs au score de votre adversaire. Par exemple, s’il a fait 5 et vous 8, vous ne marquez que 3 points</a:t>
            </a:r>
            <a:r>
              <a:rPr lang="fr-FR" sz="1600" b="0" i="0" dirty="0">
                <a:solidFill>
                  <a:srgbClr val="666666"/>
                </a:solidFill>
                <a:effectLst/>
                <a:latin typeface="Poppins" panose="00000500000000000000" pitchFamily="2" charset="0"/>
              </a:rPr>
              <a:t>.</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1217671" y="1802376"/>
            <a:ext cx="4109010"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CORNHOLE</a:t>
            </a:r>
          </a:p>
        </p:txBody>
      </p:sp>
      <p:pic>
        <p:nvPicPr>
          <p:cNvPr id="3" name="Image 2">
            <a:extLst>
              <a:ext uri="{FF2B5EF4-FFF2-40B4-BE49-F238E27FC236}">
                <a16:creationId xmlns:a16="http://schemas.microsoft.com/office/drawing/2014/main" id="{268427B1-B231-43AC-85C9-A44C16755538}"/>
              </a:ext>
            </a:extLst>
          </p:cNvPr>
          <p:cNvPicPr>
            <a:picLocks noChangeAspect="1"/>
          </p:cNvPicPr>
          <p:nvPr/>
        </p:nvPicPr>
        <p:blipFill>
          <a:blip r:embed="rId10"/>
          <a:stretch>
            <a:fillRect/>
          </a:stretch>
        </p:blipFill>
        <p:spPr>
          <a:xfrm rot="5400000">
            <a:off x="5003999" y="373677"/>
            <a:ext cx="2785677" cy="2089258"/>
          </a:xfrm>
          <a:prstGeom prst="rect">
            <a:avLst/>
          </a:prstGeom>
        </p:spPr>
      </p:pic>
    </p:spTree>
    <p:extLst>
      <p:ext uri="{BB962C8B-B14F-4D97-AF65-F5344CB8AC3E}">
        <p14:creationId xmlns:p14="http://schemas.microsoft.com/office/powerpoint/2010/main" val="30571759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5413" y="-35835"/>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0" y="3368029"/>
            <a:ext cx="7551087" cy="62063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0" i="0" dirty="0">
                <a:solidFill>
                  <a:srgbClr val="000000"/>
                </a:solidFill>
                <a:effectLst/>
                <a:latin typeface="Roboto" panose="020B0604020202020204" pitchFamily="2" charset="0"/>
              </a:rPr>
              <a:t>Le principe du jeu du </a:t>
            </a:r>
            <a:r>
              <a:rPr lang="fr-FR" sz="2000" b="0" i="0" dirty="0" err="1">
                <a:solidFill>
                  <a:srgbClr val="000000"/>
                </a:solidFill>
                <a:effectLst/>
                <a:latin typeface="Roboto" panose="020B0604020202020204" pitchFamily="2" charset="0"/>
              </a:rPr>
              <a:t>barik</a:t>
            </a:r>
            <a:r>
              <a:rPr lang="fr-FR" sz="2000" b="0" i="0" dirty="0">
                <a:solidFill>
                  <a:srgbClr val="000000"/>
                </a:solidFill>
                <a:effectLst/>
                <a:latin typeface="Roboto" panose="020B0604020202020204" pitchFamily="2" charset="0"/>
              </a:rPr>
              <a:t> est simple : vous ou votre équipe, devez vous débarrasser en premier de tous vos tonneaux (</a:t>
            </a:r>
            <a:r>
              <a:rPr lang="fr-FR" sz="2000" b="0" i="0" dirty="0" err="1">
                <a:solidFill>
                  <a:srgbClr val="000000"/>
                </a:solidFill>
                <a:effectLst/>
                <a:latin typeface="Roboto" panose="020B0604020202020204" pitchFamily="2" charset="0"/>
              </a:rPr>
              <a:t>bariks</a:t>
            </a:r>
            <a:r>
              <a:rPr lang="fr-FR" sz="2000" b="0" i="0" dirty="0">
                <a:solidFill>
                  <a:srgbClr val="000000"/>
                </a:solidFill>
                <a:effectLst/>
                <a:latin typeface="Roboto" panose="020B0604020202020204" pitchFamily="2" charset="0"/>
              </a:rPr>
              <a:t>) en les lançant dans le camp adverse. Pour cela, vous devrez utiliser des bâtons en bois. Vous devrez donc les manipuler avec habileté afin de ne pas laisser tomber le tonneau (</a:t>
            </a:r>
            <a:r>
              <a:rPr lang="fr-FR" sz="2000" b="0" i="0" dirty="0" err="1">
                <a:solidFill>
                  <a:srgbClr val="000000"/>
                </a:solidFill>
                <a:effectLst/>
                <a:latin typeface="Roboto" panose="020B0604020202020204" pitchFamily="2" charset="0"/>
              </a:rPr>
              <a:t>barik</a:t>
            </a:r>
            <a:r>
              <a:rPr lang="fr-FR" sz="2000" b="0" i="0" dirty="0">
                <a:solidFill>
                  <a:srgbClr val="000000"/>
                </a:solidFill>
                <a:effectLst/>
                <a:latin typeface="Roboto" panose="020B0604020202020204" pitchFamily="2" charset="0"/>
              </a:rPr>
              <a:t>).</a:t>
            </a:r>
            <a:endParaRPr lang="fr-FR" sz="2000" dirty="0">
              <a:solidFill>
                <a:schemeClr val="tx1"/>
              </a:solidFill>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87721"/>
            <a:ext cx="3177065" cy="2088000"/>
          </a:xfrm>
          <a:prstGeom prst="rect">
            <a:avLst/>
          </a:prstGeom>
        </p:spPr>
      </p:pic>
      <p:sp>
        <p:nvSpPr>
          <p:cNvPr id="14" name="Rectangle 13">
            <a:extLst>
              <a:ext uri="{FF2B5EF4-FFF2-40B4-BE49-F238E27FC236}">
                <a16:creationId xmlns:a16="http://schemas.microsoft.com/office/drawing/2014/main" id="{85DF7A96-3B7A-4B80-9B9D-6ABFC6502D64}"/>
              </a:ext>
            </a:extLst>
          </p:cNvPr>
          <p:cNvSpPr/>
          <p:nvPr/>
        </p:nvSpPr>
        <p:spPr>
          <a:xfrm>
            <a:off x="964696" y="1713212"/>
            <a:ext cx="5740419"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WEYKICK BARIK</a:t>
            </a:r>
          </a:p>
        </p:txBody>
      </p:sp>
      <p:pic>
        <p:nvPicPr>
          <p:cNvPr id="3" name="Image 2">
            <a:extLst>
              <a:ext uri="{FF2B5EF4-FFF2-40B4-BE49-F238E27FC236}">
                <a16:creationId xmlns:a16="http://schemas.microsoft.com/office/drawing/2014/main" id="{9CC666C8-F53F-4C7B-A70B-E55C4F748A92}"/>
              </a:ext>
            </a:extLst>
          </p:cNvPr>
          <p:cNvPicPr>
            <a:picLocks noChangeAspect="1"/>
          </p:cNvPicPr>
          <p:nvPr/>
        </p:nvPicPr>
        <p:blipFill>
          <a:blip r:embed="rId10"/>
          <a:stretch>
            <a:fillRect/>
          </a:stretch>
        </p:blipFill>
        <p:spPr>
          <a:xfrm>
            <a:off x="5017860" y="0"/>
            <a:ext cx="2413416" cy="1810062"/>
          </a:xfrm>
          <a:prstGeom prst="rect">
            <a:avLst/>
          </a:prstGeom>
        </p:spPr>
      </p:pic>
    </p:spTree>
    <p:extLst>
      <p:ext uri="{BB962C8B-B14F-4D97-AF65-F5344CB8AC3E}">
        <p14:creationId xmlns:p14="http://schemas.microsoft.com/office/powerpoint/2010/main" val="33312450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1F2075B-DF4F-4F4A-9F0D-6248D65BD595}"/>
              </a:ext>
            </a:extLst>
          </p:cNvPr>
          <p:cNvPicPr>
            <a:picLocks noChangeAspect="1"/>
          </p:cNvPicPr>
          <p:nvPr/>
        </p:nvPicPr>
        <p:blipFill>
          <a:blip r:embed="rId2"/>
          <a:stretch>
            <a:fillRect/>
          </a:stretch>
        </p:blipFill>
        <p:spPr>
          <a:xfrm>
            <a:off x="983702" y="1276142"/>
            <a:ext cx="5772912" cy="7725156"/>
          </a:xfrm>
          <a:prstGeom prst="rect">
            <a:avLst/>
          </a:prstGeom>
        </p:spPr>
      </p:pic>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3"/>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4"/>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5"/>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6"/>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7"/>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180742" y="9194090"/>
            <a:ext cx="3778250" cy="1323439"/>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a:solidFill>
                  <a:srgbClr val="204F89"/>
                </a:solidFill>
                <a:latin typeface="Avenir Book" panose="02000503020000020003" pitchFamily="2" charset="0"/>
                <a:hlinkClick r:id="rId8"/>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         </a:t>
            </a:r>
            <a:r>
              <a:rPr lang="fr-FR" sz="1000" u="sng" dirty="0">
                <a:solidFill>
                  <a:srgbClr val="204F89"/>
                </a:solidFill>
                <a:latin typeface="Avenir Book" panose="02000503020000020003" pitchFamily="2" charset="0"/>
              </a:rPr>
              <a:t>ludoperisco@centresocial-laguerche.com</a:t>
            </a: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6" name="Image 15">
            <a:extLst>
              <a:ext uri="{FF2B5EF4-FFF2-40B4-BE49-F238E27FC236}">
                <a16:creationId xmlns:a16="http://schemas.microsoft.com/office/drawing/2014/main" id="{BDF30A28-6C2A-4DB3-9B83-C9EC1ABD1380}"/>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79836" y="187350"/>
            <a:ext cx="1709420" cy="819150"/>
          </a:xfrm>
          <a:prstGeom prst="rect">
            <a:avLst/>
          </a:prstGeom>
          <a:noFill/>
          <a:ln>
            <a:noFill/>
          </a:ln>
        </p:spPr>
      </p:pic>
      <p:sp>
        <p:nvSpPr>
          <p:cNvPr id="18" name="ZoneTexte 17">
            <a:extLst>
              <a:ext uri="{FF2B5EF4-FFF2-40B4-BE49-F238E27FC236}">
                <a16:creationId xmlns:a16="http://schemas.microsoft.com/office/drawing/2014/main" id="{468C18FE-4662-4374-8279-1958B1EBC6B5}"/>
              </a:ext>
            </a:extLst>
          </p:cNvPr>
          <p:cNvSpPr txBox="1"/>
          <p:nvPr/>
        </p:nvSpPr>
        <p:spPr>
          <a:xfrm>
            <a:off x="2116175" y="407016"/>
            <a:ext cx="3781424" cy="646331"/>
          </a:xfrm>
          <a:prstGeom prst="rect">
            <a:avLst/>
          </a:prstGeom>
          <a:noFill/>
        </p:spPr>
        <p:txBody>
          <a:bodyPr wrap="square">
            <a:spAutoFit/>
          </a:bodyPr>
          <a:lstStyle/>
          <a:p>
            <a:pPr algn="ctr"/>
            <a:r>
              <a:rPr lang="fr-FR" sz="1800" b="1" dirty="0">
                <a:effectLst/>
                <a:latin typeface="Arial" panose="020B0604020202020204" pitchFamily="34" charset="0"/>
                <a:ea typeface="Cambria" panose="02040503050406030204" pitchFamily="18" charset="0"/>
                <a:cs typeface="Times New Roman" panose="02020603050405020304" pitchFamily="18" charset="0"/>
              </a:rPr>
              <a:t>Convention prêt de jeux surdimensionnés</a:t>
            </a:r>
            <a:endParaRPr lang="fr-FR" sz="14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2" name="ZoneTexte 1">
            <a:extLst>
              <a:ext uri="{FF2B5EF4-FFF2-40B4-BE49-F238E27FC236}">
                <a16:creationId xmlns:a16="http://schemas.microsoft.com/office/drawing/2014/main" id="{D942038D-89BF-7149-EC16-EB693318837F}"/>
              </a:ext>
            </a:extLst>
          </p:cNvPr>
          <p:cNvSpPr txBox="1"/>
          <p:nvPr/>
        </p:nvSpPr>
        <p:spPr>
          <a:xfrm>
            <a:off x="2305313" y="1947407"/>
            <a:ext cx="3592286" cy="276999"/>
          </a:xfrm>
          <a:prstGeom prst="rect">
            <a:avLst/>
          </a:prstGeom>
          <a:noFill/>
        </p:spPr>
        <p:txBody>
          <a:bodyPr wrap="square" rtlCol="0">
            <a:spAutoFit/>
          </a:bodyPr>
          <a:lstStyle/>
          <a:p>
            <a:r>
              <a:rPr lang="fr-FR" sz="1200" dirty="0"/>
              <a:t>Famille LEJEUNE</a:t>
            </a:r>
          </a:p>
        </p:txBody>
      </p:sp>
      <p:sp>
        <p:nvSpPr>
          <p:cNvPr id="7" name="ZoneTexte 6">
            <a:extLst>
              <a:ext uri="{FF2B5EF4-FFF2-40B4-BE49-F238E27FC236}">
                <a16:creationId xmlns:a16="http://schemas.microsoft.com/office/drawing/2014/main" id="{5BF684FA-7C09-8570-CD0A-5AA03B985CA4}"/>
              </a:ext>
            </a:extLst>
          </p:cNvPr>
          <p:cNvSpPr txBox="1"/>
          <p:nvPr/>
        </p:nvSpPr>
        <p:spPr>
          <a:xfrm>
            <a:off x="3706441" y="3256966"/>
            <a:ext cx="300446" cy="307777"/>
          </a:xfrm>
          <a:prstGeom prst="rect">
            <a:avLst/>
          </a:prstGeom>
          <a:noFill/>
        </p:spPr>
        <p:txBody>
          <a:bodyPr wrap="square" rtlCol="0">
            <a:spAutoFit/>
          </a:bodyPr>
          <a:lstStyle/>
          <a:p>
            <a:r>
              <a:rPr lang="fr-FR" sz="1400" dirty="0"/>
              <a:t>5</a:t>
            </a:r>
          </a:p>
        </p:txBody>
      </p:sp>
      <p:sp>
        <p:nvSpPr>
          <p:cNvPr id="10" name="ZoneTexte 9">
            <a:extLst>
              <a:ext uri="{FF2B5EF4-FFF2-40B4-BE49-F238E27FC236}">
                <a16:creationId xmlns:a16="http://schemas.microsoft.com/office/drawing/2014/main" id="{6A56FE5F-98CC-491C-1D26-61C103A21B11}"/>
              </a:ext>
            </a:extLst>
          </p:cNvPr>
          <p:cNvSpPr txBox="1"/>
          <p:nvPr/>
        </p:nvSpPr>
        <p:spPr>
          <a:xfrm>
            <a:off x="4572000" y="5897587"/>
            <a:ext cx="2939143" cy="461665"/>
          </a:xfrm>
          <a:prstGeom prst="rect">
            <a:avLst/>
          </a:prstGeom>
          <a:noFill/>
        </p:spPr>
        <p:txBody>
          <a:bodyPr wrap="square" rtlCol="0">
            <a:spAutoFit/>
          </a:bodyPr>
          <a:lstStyle/>
          <a:p>
            <a:r>
              <a:rPr lang="fr-FR" sz="1200" dirty="0"/>
              <a:t>29/06/2026 entre 9h-12h30 et 13h30-17h30</a:t>
            </a:r>
          </a:p>
        </p:txBody>
      </p:sp>
      <p:sp>
        <p:nvSpPr>
          <p:cNvPr id="11" name="ZoneTexte 10">
            <a:extLst>
              <a:ext uri="{FF2B5EF4-FFF2-40B4-BE49-F238E27FC236}">
                <a16:creationId xmlns:a16="http://schemas.microsoft.com/office/drawing/2014/main" id="{A775FF5D-97D7-3AB3-1602-56F57B945B3F}"/>
              </a:ext>
            </a:extLst>
          </p:cNvPr>
          <p:cNvSpPr txBox="1"/>
          <p:nvPr/>
        </p:nvSpPr>
        <p:spPr>
          <a:xfrm>
            <a:off x="1969081" y="8164666"/>
            <a:ext cx="1737360" cy="276999"/>
          </a:xfrm>
          <a:prstGeom prst="rect">
            <a:avLst/>
          </a:prstGeom>
          <a:noFill/>
        </p:spPr>
        <p:txBody>
          <a:bodyPr wrap="square" rtlCol="0">
            <a:spAutoFit/>
          </a:bodyPr>
          <a:lstStyle/>
          <a:p>
            <a:r>
              <a:rPr lang="fr-FR" sz="1200" dirty="0"/>
              <a:t>La Guerche de Bretagne</a:t>
            </a:r>
          </a:p>
        </p:txBody>
      </p:sp>
      <p:sp>
        <p:nvSpPr>
          <p:cNvPr id="12" name="ZoneTexte 11">
            <a:extLst>
              <a:ext uri="{FF2B5EF4-FFF2-40B4-BE49-F238E27FC236}">
                <a16:creationId xmlns:a16="http://schemas.microsoft.com/office/drawing/2014/main" id="{5D94A152-CBC8-4EBC-7274-5DA016E5AF7F}"/>
              </a:ext>
            </a:extLst>
          </p:cNvPr>
          <p:cNvSpPr txBox="1"/>
          <p:nvPr/>
        </p:nvSpPr>
        <p:spPr>
          <a:xfrm>
            <a:off x="4152715" y="8101605"/>
            <a:ext cx="2692733" cy="276999"/>
          </a:xfrm>
          <a:prstGeom prst="rect">
            <a:avLst/>
          </a:prstGeom>
          <a:noFill/>
        </p:spPr>
        <p:txBody>
          <a:bodyPr wrap="square" rtlCol="0">
            <a:spAutoFit/>
          </a:bodyPr>
          <a:lstStyle/>
          <a:p>
            <a:r>
              <a:rPr lang="fr-FR" sz="1200" dirty="0"/>
              <a:t>26/06/2026</a:t>
            </a:r>
          </a:p>
        </p:txBody>
      </p:sp>
      <p:sp>
        <p:nvSpPr>
          <p:cNvPr id="13" name="ZoneTexte 12">
            <a:extLst>
              <a:ext uri="{FF2B5EF4-FFF2-40B4-BE49-F238E27FC236}">
                <a16:creationId xmlns:a16="http://schemas.microsoft.com/office/drawing/2014/main" id="{A44F03F7-BBBB-2B0C-15D2-8A0EAA9A875F}"/>
              </a:ext>
            </a:extLst>
          </p:cNvPr>
          <p:cNvSpPr txBox="1"/>
          <p:nvPr/>
        </p:nvSpPr>
        <p:spPr>
          <a:xfrm>
            <a:off x="2876950" y="8476819"/>
            <a:ext cx="2259874" cy="276999"/>
          </a:xfrm>
          <a:prstGeom prst="rect">
            <a:avLst/>
          </a:prstGeom>
          <a:noFill/>
        </p:spPr>
        <p:txBody>
          <a:bodyPr wrap="square" rtlCol="0">
            <a:spAutoFit/>
          </a:bodyPr>
          <a:lstStyle/>
          <a:p>
            <a:r>
              <a:rPr lang="fr-FR" sz="1200" dirty="0"/>
              <a:t>CHARIL Sabrina</a:t>
            </a:r>
          </a:p>
        </p:txBody>
      </p:sp>
      <p:sp>
        <p:nvSpPr>
          <p:cNvPr id="19" name="ZoneTexte 18">
            <a:extLst>
              <a:ext uri="{FF2B5EF4-FFF2-40B4-BE49-F238E27FC236}">
                <a16:creationId xmlns:a16="http://schemas.microsoft.com/office/drawing/2014/main" id="{8BD97BBB-6BA5-F5E2-44EA-27DB672AFBC0}"/>
              </a:ext>
            </a:extLst>
          </p:cNvPr>
          <p:cNvSpPr txBox="1"/>
          <p:nvPr/>
        </p:nvSpPr>
        <p:spPr>
          <a:xfrm>
            <a:off x="4679624" y="5389975"/>
            <a:ext cx="2605413" cy="276999"/>
          </a:xfrm>
          <a:prstGeom prst="rect">
            <a:avLst/>
          </a:prstGeom>
          <a:solidFill>
            <a:schemeClr val="bg1"/>
          </a:solidFill>
        </p:spPr>
        <p:txBody>
          <a:bodyPr wrap="square" rtlCol="0">
            <a:spAutoFit/>
          </a:bodyPr>
          <a:lstStyle/>
          <a:p>
            <a:r>
              <a:rPr lang="fr-FR" sz="1200" dirty="0"/>
              <a:t>22€ hors commues</a:t>
            </a:r>
          </a:p>
        </p:txBody>
      </p:sp>
      <p:sp>
        <p:nvSpPr>
          <p:cNvPr id="21" name="ZoneTexte 20">
            <a:extLst>
              <a:ext uri="{FF2B5EF4-FFF2-40B4-BE49-F238E27FC236}">
                <a16:creationId xmlns:a16="http://schemas.microsoft.com/office/drawing/2014/main" id="{B56D8F2E-EF76-6F9D-60A3-1057565247E9}"/>
              </a:ext>
            </a:extLst>
          </p:cNvPr>
          <p:cNvSpPr txBox="1"/>
          <p:nvPr/>
        </p:nvSpPr>
        <p:spPr>
          <a:xfrm>
            <a:off x="803735" y="5455638"/>
            <a:ext cx="6406303" cy="276999"/>
          </a:xfrm>
          <a:prstGeom prst="rect">
            <a:avLst/>
          </a:prstGeom>
          <a:solidFill>
            <a:schemeClr val="bg1"/>
          </a:solidFill>
        </p:spPr>
        <p:txBody>
          <a:bodyPr wrap="square" rtlCol="0">
            <a:spAutoFit/>
          </a:bodyPr>
          <a:lstStyle/>
          <a:p>
            <a:r>
              <a:rPr lang="fr-FR" sz="1200" dirty="0"/>
              <a:t>Adhésion familiale annuelle de 12€ (commues financeurs), 22€ ( hors communes financeurs)</a:t>
            </a:r>
          </a:p>
        </p:txBody>
      </p:sp>
      <p:sp>
        <p:nvSpPr>
          <p:cNvPr id="23" name="ZoneTexte 22">
            <a:extLst>
              <a:ext uri="{FF2B5EF4-FFF2-40B4-BE49-F238E27FC236}">
                <a16:creationId xmlns:a16="http://schemas.microsoft.com/office/drawing/2014/main" id="{3DB09085-50AD-3FFC-F2AB-0B9CF68554BE}"/>
              </a:ext>
            </a:extLst>
          </p:cNvPr>
          <p:cNvSpPr txBox="1"/>
          <p:nvPr/>
        </p:nvSpPr>
        <p:spPr>
          <a:xfrm>
            <a:off x="728736" y="5687649"/>
            <a:ext cx="6406303" cy="276999"/>
          </a:xfrm>
          <a:prstGeom prst="rect">
            <a:avLst/>
          </a:prstGeom>
          <a:solidFill>
            <a:schemeClr val="bg1"/>
          </a:solidFill>
        </p:spPr>
        <p:txBody>
          <a:bodyPr wrap="square" rtlCol="0">
            <a:spAutoFit/>
          </a:bodyPr>
          <a:lstStyle/>
          <a:p>
            <a:r>
              <a:rPr lang="fr-FR" sz="1200" dirty="0"/>
              <a:t>Adhésion associative annuelle de 32€ (commues financeurs), 42€ ( hors communes financeurs)</a:t>
            </a:r>
          </a:p>
        </p:txBody>
      </p:sp>
      <p:sp>
        <p:nvSpPr>
          <p:cNvPr id="26" name="ZoneTexte 25">
            <a:extLst>
              <a:ext uri="{FF2B5EF4-FFF2-40B4-BE49-F238E27FC236}">
                <a16:creationId xmlns:a16="http://schemas.microsoft.com/office/drawing/2014/main" id="{505027F3-6DB9-227E-8434-F72F06756C69}"/>
              </a:ext>
            </a:extLst>
          </p:cNvPr>
          <p:cNvSpPr txBox="1"/>
          <p:nvPr/>
        </p:nvSpPr>
        <p:spPr>
          <a:xfrm>
            <a:off x="1768755" y="2959292"/>
            <a:ext cx="3782960" cy="276999"/>
          </a:xfrm>
          <a:prstGeom prst="rect">
            <a:avLst/>
          </a:prstGeom>
          <a:noFill/>
        </p:spPr>
        <p:txBody>
          <a:bodyPr wrap="square">
            <a:spAutoFit/>
          </a:bodyPr>
          <a:lstStyle/>
          <a:p>
            <a:r>
              <a:rPr lang="fr-FR" sz="1200" dirty="0"/>
              <a:t>Mail: estelle.rousseau@wanadoo.fr</a:t>
            </a:r>
          </a:p>
        </p:txBody>
      </p:sp>
      <mc:AlternateContent xmlns:mc="http://schemas.openxmlformats.org/markup-compatibility/2006" xmlns:p14="http://schemas.microsoft.com/office/powerpoint/2010/main">
        <mc:Choice Requires="p14">
          <p:contentPart p14:bwMode="auto" r:id="rId10">
            <p14:nvContentPartPr>
              <p14:cNvPr id="6" name="Encre 5">
                <a:extLst>
                  <a:ext uri="{FF2B5EF4-FFF2-40B4-BE49-F238E27FC236}">
                    <a16:creationId xmlns:a16="http://schemas.microsoft.com/office/drawing/2014/main" id="{60928203-47B4-766B-B520-58552F33011B}"/>
                  </a:ext>
                </a:extLst>
              </p14:cNvPr>
              <p14:cNvContentPartPr/>
              <p14:nvPr/>
            </p14:nvContentPartPr>
            <p14:xfrm>
              <a:off x="10990484" y="3019311"/>
              <a:ext cx="2552400" cy="156960"/>
            </p14:xfrm>
          </p:contentPart>
        </mc:Choice>
        <mc:Fallback xmlns="">
          <p:pic>
            <p:nvPicPr>
              <p:cNvPr id="6" name="Encre 5">
                <a:extLst>
                  <a:ext uri="{FF2B5EF4-FFF2-40B4-BE49-F238E27FC236}">
                    <a16:creationId xmlns:a16="http://schemas.microsoft.com/office/drawing/2014/main" id="{60928203-47B4-766B-B520-58552F33011B}"/>
                  </a:ext>
                </a:extLst>
              </p:cNvPr>
              <p:cNvPicPr/>
              <p:nvPr/>
            </p:nvPicPr>
            <p:blipFill>
              <a:blip r:embed="rId11"/>
              <a:stretch>
                <a:fillRect/>
              </a:stretch>
            </p:blipFill>
            <p:spPr>
              <a:xfrm>
                <a:off x="10981484" y="3010332"/>
                <a:ext cx="2570040" cy="1745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Encre 13">
                <a:extLst>
                  <a:ext uri="{FF2B5EF4-FFF2-40B4-BE49-F238E27FC236}">
                    <a16:creationId xmlns:a16="http://schemas.microsoft.com/office/drawing/2014/main" id="{3989C645-7774-4508-7ED6-051CC8D5F14A}"/>
                  </a:ext>
                </a:extLst>
              </p14:cNvPr>
              <p14:cNvContentPartPr/>
              <p14:nvPr/>
            </p14:nvContentPartPr>
            <p14:xfrm>
              <a:off x="-2142771" y="4713000"/>
              <a:ext cx="2555640" cy="128160"/>
            </p14:xfrm>
          </p:contentPart>
        </mc:Choice>
        <mc:Fallback xmlns="">
          <p:pic>
            <p:nvPicPr>
              <p:cNvPr id="14" name="Encre 13">
                <a:extLst>
                  <a:ext uri="{FF2B5EF4-FFF2-40B4-BE49-F238E27FC236}">
                    <a16:creationId xmlns:a16="http://schemas.microsoft.com/office/drawing/2014/main" id="{3989C645-7774-4508-7ED6-051CC8D5F14A}"/>
                  </a:ext>
                </a:extLst>
              </p:cNvPr>
              <p:cNvPicPr/>
              <p:nvPr/>
            </p:nvPicPr>
            <p:blipFill>
              <a:blip r:embed="rId13"/>
              <a:stretch>
                <a:fillRect/>
              </a:stretch>
            </p:blipFill>
            <p:spPr>
              <a:xfrm>
                <a:off x="-2196771" y="4605303"/>
                <a:ext cx="2663280" cy="343196"/>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7" name="Encre 16">
                <a:extLst>
                  <a:ext uri="{FF2B5EF4-FFF2-40B4-BE49-F238E27FC236}">
                    <a16:creationId xmlns:a16="http://schemas.microsoft.com/office/drawing/2014/main" id="{2E7BEDC7-DA1F-8DC6-8B40-E881E91E89E6}"/>
                  </a:ext>
                </a:extLst>
              </p14:cNvPr>
              <p14:cNvContentPartPr/>
              <p14:nvPr/>
            </p14:nvContentPartPr>
            <p14:xfrm>
              <a:off x="9199855" y="4937345"/>
              <a:ext cx="360" cy="360"/>
            </p14:xfrm>
          </p:contentPart>
        </mc:Choice>
        <mc:Fallback xmlns="">
          <p:pic>
            <p:nvPicPr>
              <p:cNvPr id="17" name="Encre 16">
                <a:extLst>
                  <a:ext uri="{FF2B5EF4-FFF2-40B4-BE49-F238E27FC236}">
                    <a16:creationId xmlns:a16="http://schemas.microsoft.com/office/drawing/2014/main" id="{2E7BEDC7-DA1F-8DC6-8B40-E881E91E89E6}"/>
                  </a:ext>
                </a:extLst>
              </p:cNvPr>
              <p:cNvPicPr/>
              <p:nvPr/>
            </p:nvPicPr>
            <p:blipFill>
              <a:blip r:embed="rId15"/>
              <a:stretch>
                <a:fillRect/>
              </a:stretch>
            </p:blipFill>
            <p:spPr>
              <a:xfrm>
                <a:off x="9145855" y="4829345"/>
                <a:ext cx="108000" cy="216000"/>
              </a:xfrm>
              <a:prstGeom prst="rect">
                <a:avLst/>
              </a:prstGeom>
            </p:spPr>
          </p:pic>
        </mc:Fallback>
      </mc:AlternateContent>
      <p:sp>
        <p:nvSpPr>
          <p:cNvPr id="27" name="ZoneTexte 26">
            <a:extLst>
              <a:ext uri="{FF2B5EF4-FFF2-40B4-BE49-F238E27FC236}">
                <a16:creationId xmlns:a16="http://schemas.microsoft.com/office/drawing/2014/main" id="{5EC32719-81F8-47AA-9748-0E61BABA9668}"/>
              </a:ext>
            </a:extLst>
          </p:cNvPr>
          <p:cNvSpPr txBox="1"/>
          <p:nvPr/>
        </p:nvSpPr>
        <p:spPr>
          <a:xfrm>
            <a:off x="2360074" y="3668297"/>
            <a:ext cx="2692733" cy="276999"/>
          </a:xfrm>
          <a:prstGeom prst="rect">
            <a:avLst/>
          </a:prstGeom>
          <a:noFill/>
        </p:spPr>
        <p:txBody>
          <a:bodyPr wrap="square" rtlCol="0">
            <a:spAutoFit/>
          </a:bodyPr>
          <a:lstStyle/>
          <a:p>
            <a:r>
              <a:rPr lang="fr-FR" sz="1200" dirty="0"/>
              <a:t>26/06/2026</a:t>
            </a:r>
          </a:p>
        </p:txBody>
      </p:sp>
      <p:sp>
        <p:nvSpPr>
          <p:cNvPr id="30" name="ZoneTexte 29">
            <a:extLst>
              <a:ext uri="{FF2B5EF4-FFF2-40B4-BE49-F238E27FC236}">
                <a16:creationId xmlns:a16="http://schemas.microsoft.com/office/drawing/2014/main" id="{81397401-A8CB-4E3E-A1B0-705C6AD180DE}"/>
              </a:ext>
            </a:extLst>
          </p:cNvPr>
          <p:cNvSpPr txBox="1"/>
          <p:nvPr/>
        </p:nvSpPr>
        <p:spPr>
          <a:xfrm>
            <a:off x="4388304" y="3640335"/>
            <a:ext cx="2939143" cy="461665"/>
          </a:xfrm>
          <a:prstGeom prst="rect">
            <a:avLst/>
          </a:prstGeom>
          <a:noFill/>
        </p:spPr>
        <p:txBody>
          <a:bodyPr wrap="square" rtlCol="0">
            <a:spAutoFit/>
          </a:bodyPr>
          <a:lstStyle/>
          <a:p>
            <a:r>
              <a:rPr lang="fr-FR" sz="1200" dirty="0"/>
              <a:t>29/06/2026 entre 9h-12h30 et 13h30-17h30</a:t>
            </a:r>
          </a:p>
        </p:txBody>
      </p:sp>
    </p:spTree>
    <p:extLst>
      <p:ext uri="{BB962C8B-B14F-4D97-AF65-F5344CB8AC3E}">
        <p14:creationId xmlns:p14="http://schemas.microsoft.com/office/powerpoint/2010/main" val="352230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1587" y="1119"/>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7" y="3351503"/>
            <a:ext cx="7592528" cy="590515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just">
              <a:spcBef>
                <a:spcPts val="0"/>
              </a:spcBef>
              <a:spcAft>
                <a:spcPts val="0"/>
              </a:spcAft>
            </a:pPr>
            <a:endParaRPr lang="fr-FR" sz="1800" kern="1400" dirty="0">
              <a:ln>
                <a:noFill/>
              </a:ln>
              <a:solidFill>
                <a:srgbClr val="000000"/>
              </a:solidFill>
              <a:effectLst/>
              <a:latin typeface="Times New Roman" panose="02020603050405020304" pitchFamily="18"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767404"/>
            <a:ext cx="7560000" cy="1221379"/>
          </a:xfrm>
          <a:prstGeom prst="rect">
            <a:avLst/>
          </a:prstGeom>
          <a:ln>
            <a:noFill/>
          </a:ln>
        </p:spPr>
      </p:pic>
      <p:sp>
        <p:nvSpPr>
          <p:cNvPr id="7" name="Rectangle 6">
            <a:extLst>
              <a:ext uri="{FF2B5EF4-FFF2-40B4-BE49-F238E27FC236}">
                <a16:creationId xmlns:a16="http://schemas.microsoft.com/office/drawing/2014/main" id="{3AA5D3F2-2CC8-9248-8901-D586823F5A16}"/>
              </a:ext>
            </a:extLst>
          </p:cNvPr>
          <p:cNvSpPr/>
          <p:nvPr/>
        </p:nvSpPr>
        <p:spPr>
          <a:xfrm>
            <a:off x="2774923" y="426021"/>
            <a:ext cx="3023712" cy="2123658"/>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Billard </a:t>
            </a:r>
          </a:p>
          <a:p>
            <a:pPr algn="ctr"/>
            <a:r>
              <a:rPr lang="fr-FR" sz="6600" b="1" dirty="0">
                <a:solidFill>
                  <a:schemeClr val="bg1"/>
                </a:solidFill>
                <a:latin typeface="Avenir Black" panose="02000503020000020003" pitchFamily="2" charset="0"/>
              </a:rPr>
              <a:t>à barres</a:t>
            </a:r>
          </a:p>
        </p:txBody>
      </p:sp>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35835"/>
            <a:ext cx="3177065" cy="2088000"/>
          </a:xfrm>
          <a:prstGeom prst="rect">
            <a:avLst/>
          </a:prstGeom>
        </p:spPr>
      </p:pic>
      <p:pic>
        <p:nvPicPr>
          <p:cNvPr id="6" name="Image 5" descr="Une image contenant texte, très coloré, peint&#10;&#10;Description générée automatiquement">
            <a:extLst>
              <a:ext uri="{FF2B5EF4-FFF2-40B4-BE49-F238E27FC236}">
                <a16:creationId xmlns:a16="http://schemas.microsoft.com/office/drawing/2014/main" id="{A7984AB7-172E-49DD-A40F-C65CFBF165DF}"/>
              </a:ext>
            </a:extLst>
          </p:cNvPr>
          <p:cNvPicPr>
            <a:picLocks noChangeAspect="1"/>
          </p:cNvPicPr>
          <p:nvPr/>
        </p:nvPicPr>
        <p:blipFill>
          <a:blip r:embed="rId10"/>
          <a:stretch>
            <a:fillRect/>
          </a:stretch>
        </p:blipFill>
        <p:spPr>
          <a:xfrm>
            <a:off x="5751587" y="348181"/>
            <a:ext cx="1607886" cy="214447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6" name="ZoneTexte 15">
            <a:extLst>
              <a:ext uri="{FF2B5EF4-FFF2-40B4-BE49-F238E27FC236}">
                <a16:creationId xmlns:a16="http://schemas.microsoft.com/office/drawing/2014/main" id="{C9AE34BD-2597-469C-8A6E-7BE72D8E6088}"/>
              </a:ext>
            </a:extLst>
          </p:cNvPr>
          <p:cNvSpPr txBox="1"/>
          <p:nvPr/>
        </p:nvSpPr>
        <p:spPr>
          <a:xfrm>
            <a:off x="262277" y="4379073"/>
            <a:ext cx="5829300" cy="3406061"/>
          </a:xfrm>
          <a:prstGeom prst="rect">
            <a:avLst/>
          </a:prstGeom>
          <a:noFill/>
        </p:spPr>
        <p:txBody>
          <a:bodyPr wrap="square">
            <a:spAutoFit/>
          </a:bodyPr>
          <a:lstStyle/>
          <a:p>
            <a:pPr marL="0" marR="0" indent="0" algn="just">
              <a:spcBef>
                <a:spcPts val="0"/>
              </a:spcBef>
              <a:spcAft>
                <a:spcPts val="0"/>
              </a:spcAft>
            </a:pPr>
            <a:r>
              <a:rPr lang="fr-FR" sz="2400" b="1" kern="1400" dirty="0">
                <a:ln>
                  <a:noFill/>
                </a:ln>
                <a:solidFill>
                  <a:srgbClr val="000000"/>
                </a:solidFill>
                <a:effectLst/>
                <a:latin typeface="Times New Roman" panose="02020603050405020304" pitchFamily="18" charset="0"/>
              </a:rPr>
              <a:t> </a:t>
            </a:r>
            <a:r>
              <a:rPr lang="fr-FR" sz="1200" b="1" kern="1400" dirty="0">
                <a:ln>
                  <a:noFill/>
                </a:ln>
                <a:solidFill>
                  <a:srgbClr val="000000"/>
                </a:solidFill>
                <a:effectLst/>
                <a:latin typeface="Times New Roman" panose="02020603050405020304" pitchFamily="18" charset="0"/>
              </a:rPr>
              <a:t>Contenu</a:t>
            </a:r>
          </a:p>
          <a:p>
            <a:pPr marL="0" marR="0" indent="0" algn="just">
              <a:spcBef>
                <a:spcPts val="0"/>
              </a:spcBef>
              <a:spcAft>
                <a:spcPts val="0"/>
              </a:spcAft>
            </a:pPr>
            <a:r>
              <a:rPr lang="fr-FR" sz="1200" b="0" kern="1400" dirty="0">
                <a:ln>
                  <a:noFill/>
                </a:ln>
                <a:solidFill>
                  <a:srgbClr val="000000"/>
                </a:solidFill>
                <a:effectLst/>
                <a:latin typeface="Times New Roman" panose="02020603050405020304" pitchFamily="18" charset="0"/>
              </a:rPr>
              <a:t> Billard à barres, 4 boules, règle du jeu au dos</a:t>
            </a:r>
            <a:endParaRPr lang="fr-FR" sz="1200" b="1"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 </a:t>
            </a: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 Historique</a:t>
            </a:r>
          </a:p>
          <a:p>
            <a:pPr marL="0" marR="0" indent="0" algn="just">
              <a:spcBef>
                <a:spcPts val="0"/>
              </a:spcBef>
              <a:spcAft>
                <a:spcPts val="1400"/>
              </a:spcAft>
            </a:pPr>
            <a:r>
              <a:rPr lang="fr-FR" sz="1200" kern="1400" dirty="0">
                <a:ln>
                  <a:noFill/>
                </a:ln>
                <a:solidFill>
                  <a:srgbClr val="000000"/>
                </a:solidFill>
                <a:effectLst/>
                <a:latin typeface="Times New Roman" panose="02020603050405020304" pitchFamily="18" charset="0"/>
              </a:rPr>
              <a:t> Les jeux traditionnels se sont modifiés au fil du temps, au gré des voyages et     ont donné lieu à de nombreuses variantes. Ils ont également inspiré les créateurs    dans leurs inventions de jeux nouveaux…</a:t>
            </a:r>
          </a:p>
          <a:p>
            <a:pPr marL="0" marR="0" indent="0" algn="just">
              <a:spcBef>
                <a:spcPts val="0"/>
              </a:spcBef>
              <a:spcAft>
                <a:spcPts val="1400"/>
              </a:spcAft>
            </a:pPr>
            <a:r>
              <a:rPr lang="fr-FR" sz="1200" kern="1400" dirty="0">
                <a:ln>
                  <a:noFill/>
                </a:ln>
                <a:solidFill>
                  <a:srgbClr val="000000"/>
                </a:solidFill>
                <a:effectLst/>
                <a:latin typeface="Times New Roman" panose="02020603050405020304" pitchFamily="18" charset="0"/>
              </a:rPr>
              <a:t> Au départ, le billard à barres n’était pas un jeu, mais un porte-queue. Des  joueurs de billard dans les cafés ont commencé à coincer 2 queues de billards sur un porte-queue mis à plat, et ont fait rouler une boule de billard le long des queues. C’est ainsi que le jeu serait né.</a:t>
            </a: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 Règle du jeu</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 Écartez les 2 barres de manière à faire monter la boule le plus loin pour obtenir  un maximum de points.</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endParaRPr lang="fr-FR" sz="1200" dirty="0"/>
          </a:p>
        </p:txBody>
      </p:sp>
    </p:spTree>
    <p:extLst>
      <p:ext uri="{BB962C8B-B14F-4D97-AF65-F5344CB8AC3E}">
        <p14:creationId xmlns:p14="http://schemas.microsoft.com/office/powerpoint/2010/main" val="9382279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2"/>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3"/>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4"/>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5"/>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6"/>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180742" y="9194090"/>
            <a:ext cx="3778250" cy="1323439"/>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a:solidFill>
                  <a:srgbClr val="204F89"/>
                </a:solidFill>
                <a:latin typeface="Avenir Book" panose="02000503020000020003" pitchFamily="2" charset="0"/>
                <a:hlinkClick r:id="rId7"/>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         </a:t>
            </a:r>
            <a:r>
              <a:rPr lang="fr-FR" sz="1000" u="sng" dirty="0">
                <a:solidFill>
                  <a:srgbClr val="204F89"/>
                </a:solidFill>
                <a:latin typeface="Avenir Book" panose="02000503020000020003" pitchFamily="2" charset="0"/>
              </a:rPr>
              <a:t>ludoperisco@centresocial-laguerche.com</a:t>
            </a: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6" name="Image 15">
            <a:extLst>
              <a:ext uri="{FF2B5EF4-FFF2-40B4-BE49-F238E27FC236}">
                <a16:creationId xmlns:a16="http://schemas.microsoft.com/office/drawing/2014/main" id="{BDF30A28-6C2A-4DB3-9B83-C9EC1ABD1380}"/>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79836" y="187350"/>
            <a:ext cx="1709420" cy="819150"/>
          </a:xfrm>
          <a:prstGeom prst="rect">
            <a:avLst/>
          </a:prstGeom>
          <a:noFill/>
          <a:ln>
            <a:noFill/>
          </a:ln>
        </p:spPr>
      </p:pic>
      <p:sp>
        <p:nvSpPr>
          <p:cNvPr id="18" name="ZoneTexte 17">
            <a:extLst>
              <a:ext uri="{FF2B5EF4-FFF2-40B4-BE49-F238E27FC236}">
                <a16:creationId xmlns:a16="http://schemas.microsoft.com/office/drawing/2014/main" id="{468C18FE-4662-4374-8279-1958B1EBC6B5}"/>
              </a:ext>
            </a:extLst>
          </p:cNvPr>
          <p:cNvSpPr txBox="1"/>
          <p:nvPr/>
        </p:nvSpPr>
        <p:spPr>
          <a:xfrm>
            <a:off x="1889125" y="2715043"/>
            <a:ext cx="3781424" cy="584775"/>
          </a:xfrm>
          <a:prstGeom prst="rect">
            <a:avLst/>
          </a:prstGeom>
          <a:noFill/>
        </p:spPr>
        <p:txBody>
          <a:bodyPr wrap="square">
            <a:spAutoFit/>
          </a:bodyPr>
          <a:lstStyle/>
          <a:p>
            <a:pPr algn="ctr"/>
            <a:r>
              <a:rPr lang="fr-FR" sz="3200" dirty="0">
                <a:effectLst/>
                <a:latin typeface="Cambria" panose="02040503050406030204" pitchFamily="18" charset="0"/>
                <a:ea typeface="Cambria" panose="02040503050406030204" pitchFamily="18" charset="0"/>
                <a:cs typeface="Times New Roman" panose="02020603050405020304" pitchFamily="18" charset="0"/>
              </a:rPr>
              <a:t>Facture</a:t>
            </a:r>
          </a:p>
        </p:txBody>
      </p:sp>
      <p:sp>
        <p:nvSpPr>
          <p:cNvPr id="19" name="ZoneTexte 18">
            <a:extLst>
              <a:ext uri="{FF2B5EF4-FFF2-40B4-BE49-F238E27FC236}">
                <a16:creationId xmlns:a16="http://schemas.microsoft.com/office/drawing/2014/main" id="{B7275750-3CBE-4A75-9301-1EB0CD8A8976}"/>
              </a:ext>
            </a:extLst>
          </p:cNvPr>
          <p:cNvSpPr txBox="1"/>
          <p:nvPr/>
        </p:nvSpPr>
        <p:spPr>
          <a:xfrm>
            <a:off x="295275" y="2008911"/>
            <a:ext cx="7083658" cy="6709529"/>
          </a:xfrm>
          <a:prstGeom prst="rect">
            <a:avLst/>
          </a:prstGeom>
          <a:noFill/>
        </p:spPr>
        <p:txBody>
          <a:bodyPr wrap="square">
            <a:spAutoFit/>
          </a:bodyPr>
          <a:lstStyle/>
          <a:p>
            <a:pPr marL="0" marR="0" indent="0" algn="r">
              <a:spcBef>
                <a:spcPts val="0"/>
              </a:spcBef>
              <a:spcAft>
                <a:spcPts val="0"/>
              </a:spcAft>
            </a:pPr>
            <a:r>
              <a:rPr lang="fr-FR" sz="1200" kern="1400" dirty="0">
                <a:ln>
                  <a:noFill/>
                </a:ln>
                <a:solidFill>
                  <a:srgbClr val="000000"/>
                </a:solidFill>
                <a:effectLst/>
                <a:latin typeface="Times New Roman" panose="02020603050405020304" pitchFamily="18" charset="0"/>
              </a:rPr>
              <a:t>		</a:t>
            </a:r>
            <a:endParaRPr lang="fr-FR" sz="10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600" i="1" kern="1400" dirty="0">
                <a:ln>
                  <a:noFill/>
                </a:ln>
                <a:solidFill>
                  <a:srgbClr val="000000"/>
                </a:solidFill>
                <a:effectLst/>
                <a:latin typeface="Times New Roman" panose="02020603050405020304" pitchFamily="18" charset="0"/>
              </a:rPr>
              <a:t>Objet : Facturation Ludothèque.</a:t>
            </a:r>
            <a:endParaRPr lang="fr-FR" sz="16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6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6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fr-FR" sz="1600" kern="1400" dirty="0">
                <a:ln>
                  <a:noFill/>
                </a:ln>
                <a:solidFill>
                  <a:srgbClr val="000000"/>
                </a:solidFill>
                <a:effectLst/>
                <a:latin typeface="Times New Roman" panose="02020603050405020304" pitchFamily="18" charset="0"/>
              </a:rPr>
              <a:t> Adhésion familiale:                                                       </a:t>
            </a:r>
            <a:r>
              <a:rPr lang="fr-FR" sz="1600" kern="1400" dirty="0">
                <a:solidFill>
                  <a:srgbClr val="000000"/>
                </a:solidFill>
                <a:latin typeface="Times New Roman" panose="02020603050405020304" pitchFamily="18" charset="0"/>
              </a:rPr>
              <a:t>réglée</a:t>
            </a:r>
            <a:endParaRPr lang="fr-FR" sz="16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endParaRPr lang="fr-FR" sz="16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endParaRPr lang="fr-FR" sz="1600" kern="1400" dirty="0">
              <a:solidFill>
                <a:srgbClr val="000000"/>
              </a:solidFill>
              <a:latin typeface="Times New Roman" panose="02020603050405020304" pitchFamily="18" charset="0"/>
            </a:endParaRPr>
          </a:p>
          <a:p>
            <a:pPr marL="0" marR="0" indent="0" algn="l">
              <a:spcBef>
                <a:spcPts val="0"/>
              </a:spcBef>
              <a:spcAft>
                <a:spcPts val="0"/>
              </a:spcAft>
            </a:pPr>
            <a:r>
              <a:rPr lang="fr-FR" sz="1600" kern="1400" dirty="0">
                <a:ln>
                  <a:noFill/>
                </a:ln>
                <a:solidFill>
                  <a:srgbClr val="000000"/>
                </a:solidFill>
                <a:effectLst/>
                <a:latin typeface="Times New Roman" panose="02020603050405020304" pitchFamily="18" charset="0"/>
              </a:rPr>
              <a:t>Location de </a:t>
            </a:r>
            <a:r>
              <a:rPr lang="fr-FR" sz="1600" kern="1400" dirty="0">
                <a:latin typeface="Times New Roman" panose="02020603050405020304" pitchFamily="18" charset="0"/>
              </a:rPr>
              <a:t> 5 </a:t>
            </a:r>
            <a:r>
              <a:rPr lang="fr-FR" sz="1600" kern="1400" dirty="0">
                <a:ln>
                  <a:noFill/>
                </a:ln>
                <a:effectLst/>
                <a:latin typeface="Times New Roman" panose="02020603050405020304" pitchFamily="18" charset="0"/>
              </a:rPr>
              <a:t> </a:t>
            </a:r>
            <a:r>
              <a:rPr lang="fr-FR" sz="1600" kern="1400" dirty="0">
                <a:ln>
                  <a:noFill/>
                </a:ln>
                <a:solidFill>
                  <a:srgbClr val="000000"/>
                </a:solidFill>
                <a:effectLst/>
                <a:latin typeface="Times New Roman" panose="02020603050405020304" pitchFamily="18" charset="0"/>
              </a:rPr>
              <a:t>Grands jeux    x 5 € :	                         25€                                                  </a:t>
            </a:r>
          </a:p>
          <a:p>
            <a:r>
              <a:rPr lang="fr-FR" sz="1600" dirty="0">
                <a:effectLst/>
                <a:latin typeface="Calibri" panose="020F0502020204030204" pitchFamily="34" charset="0"/>
                <a:ea typeface="Calibri" panose="020F0502020204030204" pitchFamily="34" charset="0"/>
              </a:rPr>
              <a:t>1/ </a:t>
            </a:r>
            <a:r>
              <a:rPr lang="fr-FR" sz="1600" dirty="0">
                <a:latin typeface="Calibri" panose="020F0502020204030204" pitchFamily="34" charset="0"/>
                <a:ea typeface="Calibri" panose="020F0502020204030204" pitchFamily="34" charset="0"/>
              </a:rPr>
              <a:t>Catapulte</a:t>
            </a:r>
            <a:endParaRPr lang="fr-FR" sz="1600" dirty="0">
              <a:effectLst/>
              <a:latin typeface="Calibri" panose="020F0502020204030204" pitchFamily="34" charset="0"/>
              <a:ea typeface="Calibri" panose="020F0502020204030204" pitchFamily="34" charset="0"/>
            </a:endParaRPr>
          </a:p>
          <a:p>
            <a:r>
              <a:rPr lang="fr-FR" sz="1600" dirty="0">
                <a:latin typeface="Calibri" panose="020F0502020204030204" pitchFamily="34" charset="0"/>
                <a:ea typeface="Calibri" panose="020F0502020204030204" pitchFamily="34" charset="0"/>
              </a:rPr>
              <a:t>2/ Skis de terre</a:t>
            </a:r>
          </a:p>
          <a:p>
            <a:r>
              <a:rPr lang="fr-FR" sz="1600" dirty="0">
                <a:latin typeface="Calibri" panose="020F0502020204030204" pitchFamily="34" charset="0"/>
                <a:ea typeface="Calibri" panose="020F0502020204030204" pitchFamily="34" charset="0"/>
              </a:rPr>
              <a:t>3/Himalaya</a:t>
            </a:r>
          </a:p>
          <a:p>
            <a:r>
              <a:rPr lang="fr-FR" sz="1600" dirty="0">
                <a:latin typeface="Calibri" panose="020F0502020204030204" pitchFamily="34" charset="0"/>
                <a:ea typeface="Calibri" panose="020F0502020204030204" pitchFamily="34" charset="0"/>
              </a:rPr>
              <a:t>4/</a:t>
            </a:r>
            <a:r>
              <a:rPr lang="fr-FR" sz="1600" dirty="0" err="1">
                <a:latin typeface="Calibri" panose="020F0502020204030204" pitchFamily="34" charset="0"/>
                <a:ea typeface="Calibri" panose="020F0502020204030204" pitchFamily="34" charset="0"/>
              </a:rPr>
              <a:t>Equilibille</a:t>
            </a:r>
            <a:endParaRPr lang="fr-FR" sz="1600" dirty="0">
              <a:latin typeface="Calibri" panose="020F0502020204030204" pitchFamily="34" charset="0"/>
              <a:ea typeface="Calibri" panose="020F0502020204030204" pitchFamily="34" charset="0"/>
            </a:endParaRPr>
          </a:p>
          <a:p>
            <a:r>
              <a:rPr lang="fr-FR" sz="1600" dirty="0">
                <a:latin typeface="Calibri" panose="020F0502020204030204" pitchFamily="34" charset="0"/>
                <a:ea typeface="Calibri" panose="020F0502020204030204" pitchFamily="34" charset="0"/>
              </a:rPr>
              <a:t>5/Bowling</a:t>
            </a:r>
          </a:p>
          <a:p>
            <a:r>
              <a:rPr lang="fr-FR" sz="1600" dirty="0">
                <a:effectLst/>
                <a:latin typeface="Calibri" panose="020F0502020204030204" pitchFamily="34" charset="0"/>
                <a:ea typeface="Calibri" panose="020F0502020204030204" pitchFamily="34" charset="0"/>
              </a:rPr>
              <a:t>   </a:t>
            </a:r>
            <a:endParaRPr lang="fr-FR" sz="1600" kern="1400" dirty="0">
              <a:ln>
                <a:noFill/>
              </a:ln>
              <a:solidFill>
                <a:srgbClr val="000000"/>
              </a:solidFill>
              <a:effectLst/>
              <a:latin typeface="Times New Roman" panose="02020603050405020304" pitchFamily="18" charset="0"/>
            </a:endParaRPr>
          </a:p>
          <a:p>
            <a:pPr marL="678180" marR="0" indent="0" algn="just">
              <a:spcBef>
                <a:spcPts val="0"/>
              </a:spcBef>
              <a:spcAft>
                <a:spcPts val="0"/>
              </a:spcAft>
            </a:pPr>
            <a:r>
              <a:rPr lang="fr-FR" sz="1600" kern="1400" dirty="0">
                <a:ln>
                  <a:noFill/>
                </a:ln>
                <a:solidFill>
                  <a:srgbClr val="000000"/>
                </a:solidFill>
                <a:effectLst/>
                <a:latin typeface="Times New Roman" panose="02020603050405020304" pitchFamily="18" charset="0"/>
              </a:rPr>
              <a:t>		               	 </a:t>
            </a:r>
          </a:p>
          <a:p>
            <a:pPr marL="0" marR="0" indent="0" algn="just">
              <a:spcBef>
                <a:spcPts val="0"/>
              </a:spcBef>
              <a:spcAft>
                <a:spcPts val="0"/>
              </a:spcAft>
            </a:pPr>
            <a:r>
              <a:rPr lang="fr-FR" sz="1600" kern="1400" dirty="0">
                <a:ln>
                  <a:noFill/>
                </a:ln>
                <a:solidFill>
                  <a:srgbClr val="000000"/>
                </a:solidFill>
                <a:effectLst/>
                <a:latin typeface="Times New Roman" panose="02020603050405020304" pitchFamily="18" charset="0"/>
              </a:rPr>
              <a:t>									         ____</a:t>
            </a:r>
          </a:p>
          <a:p>
            <a:pPr marL="899160" marR="0" indent="0" algn="just">
              <a:spcBef>
                <a:spcPts val="0"/>
              </a:spcBef>
              <a:spcAft>
                <a:spcPts val="0"/>
              </a:spcAft>
            </a:pPr>
            <a:r>
              <a:rPr lang="fr-FR" sz="1600" kern="1400" dirty="0">
                <a:ln>
                  <a:noFill/>
                </a:ln>
                <a:solidFill>
                  <a:srgbClr val="000000"/>
                </a:solidFill>
                <a:effectLst/>
                <a:latin typeface="Times New Roman" panose="02020603050405020304" pitchFamily="18" charset="0"/>
              </a:rPr>
              <a:t>					                                        </a:t>
            </a:r>
          </a:p>
          <a:p>
            <a:pPr marL="899160" marR="0" indent="0" algn="just">
              <a:spcBef>
                <a:spcPts val="0"/>
              </a:spcBef>
              <a:spcAft>
                <a:spcPts val="0"/>
              </a:spcAft>
            </a:pPr>
            <a:r>
              <a:rPr lang="fr-FR" sz="1600" b="1" kern="1400" dirty="0">
                <a:ln>
                  <a:noFill/>
                </a:ln>
                <a:solidFill>
                  <a:srgbClr val="000000"/>
                </a:solidFill>
                <a:effectLst/>
                <a:latin typeface="Times New Roman" panose="02020603050405020304" pitchFamily="18" charset="0"/>
              </a:rPr>
              <a:t>					  TOTAL	     	         25 €</a:t>
            </a:r>
            <a:endParaRPr lang="fr-FR" sz="1600" kern="1400" dirty="0">
              <a:ln>
                <a:noFill/>
              </a:ln>
              <a:solidFill>
                <a:srgbClr val="000000"/>
              </a:solidFill>
              <a:effectLst/>
              <a:latin typeface="Times New Roman" panose="02020603050405020304" pitchFamily="18" charset="0"/>
            </a:endParaRPr>
          </a:p>
          <a:p>
            <a:pPr marL="449580" marR="0" indent="0" algn="just">
              <a:spcBef>
                <a:spcPts val="0"/>
              </a:spcBef>
              <a:spcAft>
                <a:spcPts val="0"/>
              </a:spcAft>
            </a:pPr>
            <a:r>
              <a:rPr lang="fr-FR" sz="1600" kern="1400" dirty="0">
                <a:ln>
                  <a:noFill/>
                </a:ln>
                <a:solidFill>
                  <a:srgbClr val="000000"/>
                </a:solidFill>
                <a:effectLst/>
                <a:latin typeface="Times New Roman" panose="02020603050405020304" pitchFamily="18" charset="0"/>
              </a:rPr>
              <a:t> </a:t>
            </a:r>
          </a:p>
          <a:p>
            <a:pPr marL="449580" marR="0" indent="-449580" algn="just">
              <a:spcBef>
                <a:spcPts val="0"/>
              </a:spcBef>
              <a:spcAft>
                <a:spcPts val="0"/>
              </a:spcAft>
            </a:pPr>
            <a:r>
              <a:rPr lang="fr-FR" sz="1600" kern="1400" dirty="0">
                <a:ln>
                  <a:noFill/>
                </a:ln>
                <a:solidFill>
                  <a:srgbClr val="000000"/>
                </a:solidFill>
                <a:effectLst/>
                <a:latin typeface="Times New Roman" panose="02020603050405020304" pitchFamily="18" charset="0"/>
              </a:rPr>
              <a:t>	Valeur de </a:t>
            </a:r>
            <a:r>
              <a:rPr lang="fr-FR" sz="1600" b="1" kern="1400" dirty="0">
                <a:ln>
                  <a:noFill/>
                </a:ln>
                <a:solidFill>
                  <a:srgbClr val="000000"/>
                </a:solidFill>
                <a:effectLst/>
                <a:latin typeface="Times New Roman" panose="02020603050405020304" pitchFamily="18" charset="0"/>
              </a:rPr>
              <a:t>	</a:t>
            </a:r>
            <a:r>
              <a:rPr lang="fr-FR" sz="1600" b="1" kern="1400" dirty="0">
                <a:solidFill>
                  <a:srgbClr val="000000"/>
                </a:solidFill>
                <a:latin typeface="Times New Roman" panose="02020603050405020304" pitchFamily="18" charset="0"/>
              </a:rPr>
              <a:t>10</a:t>
            </a:r>
            <a:r>
              <a:rPr lang="fr-FR" sz="1600" b="1" kern="1400" dirty="0">
                <a:ln>
                  <a:noFill/>
                </a:ln>
                <a:solidFill>
                  <a:srgbClr val="000000"/>
                </a:solidFill>
                <a:effectLst/>
                <a:latin typeface="Times New Roman" panose="02020603050405020304" pitchFamily="18" charset="0"/>
              </a:rPr>
              <a:t> €</a:t>
            </a:r>
            <a:r>
              <a:rPr lang="fr-FR" sz="1600" kern="1400" dirty="0">
                <a:ln>
                  <a:noFill/>
                </a:ln>
                <a:solidFill>
                  <a:srgbClr val="000000"/>
                </a:solidFill>
                <a:effectLst/>
                <a:latin typeface="Times New Roman" panose="02020603050405020304" pitchFamily="18" charset="0"/>
              </a:rPr>
              <a:t> en votre aimable règlement. Merci de libeller votre chèque à l’ordre du </a:t>
            </a:r>
            <a:r>
              <a:rPr lang="fr-FR" sz="1600" b="1" kern="1400" dirty="0">
                <a:ln>
                  <a:noFill/>
                </a:ln>
                <a:solidFill>
                  <a:srgbClr val="000000"/>
                </a:solidFill>
                <a:effectLst/>
                <a:latin typeface="Times New Roman" panose="02020603050405020304" pitchFamily="18" charset="0"/>
              </a:rPr>
              <a:t>CENTRE SOCIAL</a:t>
            </a:r>
            <a:r>
              <a:rPr lang="fr-FR" sz="1600" kern="1400" dirty="0">
                <a:ln>
                  <a:noFill/>
                </a:ln>
                <a:solidFill>
                  <a:srgbClr val="000000"/>
                </a:solidFill>
                <a:effectLst/>
                <a:latin typeface="Times New Roman" panose="02020603050405020304" pitchFamily="18" charset="0"/>
              </a:rPr>
              <a:t>.</a:t>
            </a:r>
          </a:p>
          <a:p>
            <a:pPr marL="0" marR="0" indent="0" algn="just">
              <a:spcBef>
                <a:spcPts val="0"/>
              </a:spcBef>
              <a:spcAft>
                <a:spcPts val="0"/>
              </a:spcAft>
            </a:pPr>
            <a:r>
              <a:rPr lang="fr-FR" sz="1600" kern="1400" dirty="0">
                <a:ln>
                  <a:noFill/>
                </a:ln>
                <a:solidFill>
                  <a:srgbClr val="000000"/>
                </a:solidFill>
                <a:effectLst/>
                <a:latin typeface="Times New Roman" panose="02020603050405020304" pitchFamily="18" charset="0"/>
              </a:rPr>
              <a:t> </a:t>
            </a:r>
          </a:p>
          <a:p>
            <a:pPr marL="0" marR="0" indent="0" algn="just">
              <a:spcBef>
                <a:spcPts val="0"/>
              </a:spcBef>
              <a:spcAft>
                <a:spcPts val="0"/>
              </a:spcAft>
            </a:pPr>
            <a:r>
              <a:rPr lang="fr-FR" sz="1600" kern="1400" dirty="0">
                <a:ln>
                  <a:noFill/>
                </a:ln>
                <a:solidFill>
                  <a:srgbClr val="000000"/>
                </a:solidFill>
                <a:effectLst/>
                <a:latin typeface="Times New Roman" panose="02020603050405020304" pitchFamily="18" charset="0"/>
              </a:rPr>
              <a:t>	Avec nos remerciements,</a:t>
            </a:r>
          </a:p>
          <a:p>
            <a:pPr marL="449580" marR="0" indent="0" algn="just">
              <a:spcBef>
                <a:spcPts val="0"/>
              </a:spcBef>
              <a:spcAft>
                <a:spcPts val="0"/>
              </a:spcAft>
            </a:pPr>
            <a:r>
              <a:rPr lang="fr-FR" sz="1600" kern="1400" dirty="0">
                <a:ln>
                  <a:noFill/>
                </a:ln>
                <a:solidFill>
                  <a:srgbClr val="000000"/>
                </a:solidFill>
                <a:effectLst/>
                <a:latin typeface="Times New Roman" panose="02020603050405020304" pitchFamily="18" charset="0"/>
              </a:rPr>
              <a:t> </a:t>
            </a:r>
          </a:p>
          <a:p>
            <a:pPr marL="0" marR="0" indent="0" algn="r">
              <a:spcBef>
                <a:spcPts val="0"/>
              </a:spcBef>
              <a:spcAft>
                <a:spcPts val="0"/>
              </a:spcAft>
            </a:pPr>
            <a:r>
              <a:rPr lang="fr-FR" sz="1600" kern="1400" dirty="0">
                <a:ln>
                  <a:noFill/>
                </a:ln>
                <a:solidFill>
                  <a:srgbClr val="000000"/>
                </a:solidFill>
                <a:effectLst/>
                <a:latin typeface="Times New Roman" panose="02020603050405020304" pitchFamily="18" charset="0"/>
              </a:rPr>
              <a:t>		S. CHARIL,</a:t>
            </a:r>
          </a:p>
          <a:p>
            <a:pPr marL="0" marR="0" indent="0" algn="r">
              <a:spcBef>
                <a:spcPts val="0"/>
              </a:spcBef>
              <a:spcAft>
                <a:spcPts val="0"/>
              </a:spcAft>
            </a:pPr>
            <a:r>
              <a:rPr lang="fr-FR" sz="1600" kern="1400" dirty="0">
                <a:ln>
                  <a:noFill/>
                </a:ln>
                <a:solidFill>
                  <a:srgbClr val="000000"/>
                </a:solidFill>
                <a:effectLst/>
                <a:latin typeface="Times New Roman" panose="02020603050405020304" pitchFamily="18" charset="0"/>
              </a:rPr>
              <a:t>		Responsable ludothèque.</a:t>
            </a:r>
          </a:p>
          <a:p>
            <a:pPr marL="0" marR="0" indent="0" algn="r">
              <a:spcBef>
                <a:spcPts val="0"/>
              </a:spcBef>
              <a:spcAft>
                <a:spcPts val="0"/>
              </a:spcAft>
            </a:pPr>
            <a:r>
              <a:rPr lang="fr-FR" kern="1400" dirty="0">
                <a:ln>
                  <a:noFill/>
                </a:ln>
                <a:solidFill>
                  <a:srgbClr val="000000"/>
                </a:solidFill>
                <a:effectLst/>
                <a:latin typeface="Times New Roman" panose="02020603050405020304" pitchFamily="18" charset="0"/>
              </a:rPr>
              <a:t> </a:t>
            </a:r>
            <a:endParaRPr lang="fr-FR" dirty="0"/>
          </a:p>
        </p:txBody>
      </p:sp>
      <p:sp>
        <p:nvSpPr>
          <p:cNvPr id="2" name="ZoneTexte 1">
            <a:extLst>
              <a:ext uri="{FF2B5EF4-FFF2-40B4-BE49-F238E27FC236}">
                <a16:creationId xmlns:a16="http://schemas.microsoft.com/office/drawing/2014/main" id="{406F1ACC-79B9-F492-EACB-FE83ADE4271D}"/>
              </a:ext>
            </a:extLst>
          </p:cNvPr>
          <p:cNvSpPr txBox="1"/>
          <p:nvPr/>
        </p:nvSpPr>
        <p:spPr>
          <a:xfrm flipH="1" flipV="1">
            <a:off x="3059989" y="2812571"/>
            <a:ext cx="1439695" cy="419720"/>
          </a:xfrm>
          <a:prstGeom prst="rect">
            <a:avLst/>
          </a:prstGeom>
          <a:solidFill>
            <a:schemeClr val="bg1"/>
          </a:solidFill>
        </p:spPr>
        <p:txBody>
          <a:bodyPr wrap="square" rtlCol="0">
            <a:spAutoFit/>
          </a:bodyPr>
          <a:lstStyle/>
          <a:p>
            <a:endParaRPr lang="fr-FR"/>
          </a:p>
        </p:txBody>
      </p:sp>
    </p:spTree>
    <p:extLst>
      <p:ext uri="{BB962C8B-B14F-4D97-AF65-F5344CB8AC3E}">
        <p14:creationId xmlns:p14="http://schemas.microsoft.com/office/powerpoint/2010/main" val="1247067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1587" y="1119"/>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7" y="3214176"/>
            <a:ext cx="7558088"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l">
              <a:spcBef>
                <a:spcPts val="0"/>
              </a:spcBef>
              <a:spcAft>
                <a:spcPts val="0"/>
              </a:spcAft>
            </a:pPr>
            <a:endParaRPr lang="fr-FR" sz="1200" kern="1400" dirty="0">
              <a:ln>
                <a:noFill/>
              </a:ln>
              <a:solidFill>
                <a:srgbClr val="000000"/>
              </a:solidFill>
              <a:effectLst/>
              <a:latin typeface="Times New Roman" panose="02020603050405020304" pitchFamily="18"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7" name="Rectangle 6">
            <a:extLst>
              <a:ext uri="{FF2B5EF4-FFF2-40B4-BE49-F238E27FC236}">
                <a16:creationId xmlns:a16="http://schemas.microsoft.com/office/drawing/2014/main" id="{3AA5D3F2-2CC8-9248-8901-D586823F5A16}"/>
              </a:ext>
            </a:extLst>
          </p:cNvPr>
          <p:cNvSpPr/>
          <p:nvPr/>
        </p:nvSpPr>
        <p:spPr>
          <a:xfrm>
            <a:off x="2115268" y="786714"/>
            <a:ext cx="3881192" cy="2123658"/>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Billard </a:t>
            </a:r>
          </a:p>
          <a:p>
            <a:pPr algn="ctr"/>
            <a:r>
              <a:rPr lang="fr-FR" sz="6600" b="1" dirty="0">
                <a:solidFill>
                  <a:schemeClr val="bg1"/>
                </a:solidFill>
                <a:latin typeface="Avenir Black" panose="02000503020000020003" pitchFamily="2" charset="0"/>
              </a:rPr>
              <a:t>Hollandais</a:t>
            </a:r>
          </a:p>
        </p:txBody>
      </p:sp>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35835"/>
            <a:ext cx="3177065" cy="2088000"/>
          </a:xfrm>
          <a:prstGeom prst="rect">
            <a:avLst/>
          </a:prstGeom>
        </p:spPr>
      </p:pic>
      <p:pic>
        <p:nvPicPr>
          <p:cNvPr id="2" name="Image 1">
            <a:extLst>
              <a:ext uri="{FF2B5EF4-FFF2-40B4-BE49-F238E27FC236}">
                <a16:creationId xmlns:a16="http://schemas.microsoft.com/office/drawing/2014/main" id="{73ED22BB-84A0-4A56-A022-C01E27A6216A}"/>
              </a:ext>
            </a:extLst>
          </p:cNvPr>
          <p:cNvPicPr>
            <a:picLocks noChangeAspect="1"/>
          </p:cNvPicPr>
          <p:nvPr/>
        </p:nvPicPr>
        <p:blipFill>
          <a:blip r:embed="rId10"/>
          <a:stretch>
            <a:fillRect/>
          </a:stretch>
        </p:blipFill>
        <p:spPr>
          <a:xfrm>
            <a:off x="2115268" y="7456630"/>
            <a:ext cx="2904762" cy="933333"/>
          </a:xfrm>
          <a:prstGeom prst="rect">
            <a:avLst/>
          </a:prstGeom>
        </p:spPr>
      </p:pic>
      <p:pic>
        <p:nvPicPr>
          <p:cNvPr id="2050" name="Picture 2">
            <a:extLst>
              <a:ext uri="{FF2B5EF4-FFF2-40B4-BE49-F238E27FC236}">
                <a16:creationId xmlns:a16="http://schemas.microsoft.com/office/drawing/2014/main" id="{CF745D98-E036-437E-B263-D908420C33D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5400000" flipV="1">
            <a:off x="5648502" y="417841"/>
            <a:ext cx="1949679" cy="146205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89D90E14-F8F0-45D8-AA66-512E64EBEA95}"/>
              </a:ext>
            </a:extLst>
          </p:cNvPr>
          <p:cNvSpPr txBox="1"/>
          <p:nvPr/>
        </p:nvSpPr>
        <p:spPr>
          <a:xfrm>
            <a:off x="619125" y="4254726"/>
            <a:ext cx="5838825" cy="2677656"/>
          </a:xfrm>
          <a:prstGeom prst="rect">
            <a:avLst/>
          </a:prstGeom>
          <a:noFill/>
        </p:spPr>
        <p:txBody>
          <a:bodyPr wrap="square">
            <a:spAutoFit/>
          </a:bodyPr>
          <a:lstStyle/>
          <a:p>
            <a:pPr marL="0" marR="0" indent="0" algn="l">
              <a:spcBef>
                <a:spcPts val="0"/>
              </a:spcBef>
              <a:spcAft>
                <a:spcPts val="0"/>
              </a:spcAft>
            </a:pPr>
            <a:r>
              <a:rPr lang="fr-FR" sz="1200" b="1" kern="1400" dirty="0">
                <a:ln>
                  <a:noFill/>
                </a:ln>
                <a:solidFill>
                  <a:srgbClr val="000000"/>
                </a:solidFill>
                <a:effectLst/>
                <a:latin typeface="Times New Roman" panose="02020603050405020304" pitchFamily="18" charset="0"/>
              </a:rPr>
              <a:t>Contenu :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Plateau de jeu et10 pions</a:t>
            </a:r>
          </a:p>
          <a:p>
            <a:pPr marL="0" marR="0" indent="0" algn="l">
              <a:spcBef>
                <a:spcPts val="0"/>
              </a:spcBef>
              <a:spcAft>
                <a:spcPts val="0"/>
              </a:spcAft>
            </a:pPr>
            <a:endParaRPr lang="fr-FR" sz="1200" b="1"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BUT DU JEU: </a:t>
            </a:r>
            <a:r>
              <a:rPr lang="fr-FR" sz="1200" kern="1400" dirty="0">
                <a:ln>
                  <a:noFill/>
                </a:ln>
                <a:solidFill>
                  <a:srgbClr val="000000"/>
                </a:solidFill>
                <a:effectLst/>
                <a:latin typeface="Times New Roman" panose="02020603050405020304" pitchFamily="18" charset="0"/>
              </a:rPr>
              <a:t>Le but du jeu est de lancer les palets individuellement par un mouvement du bras et du poignet dans les 4 compartiments. Les palets qui ne rentrent pas directement dans les compartiments, peuvent être poussés par les palets suivants, selon le principe du billard. Les 2 règles de base du Billard Hollandais :1 - La partie se joue en 3 fois ; le joueur lance tous les palets, les palets qui ne sont pas entrés retournent au joueur, celui-ci rejoue les palets restant, une deuxième, puis une troisième fois.2 - Chaque série (soit 1 palet dans chaque compartiment) compte 20 points. Les palets se trouvant "en plus" sont comptés normalement pour des points mentionnés sur les compartiments Le maximum absolu est de 148 points! EXEMPLE DU SCORE: 3 séries complètes à 20 points = 60 points1 palet dans compartiment 2 = 2 points2 palets dans compartiment 3 = 6 points1 palet dans compartiment 1 = 1 point TOTAL DU SCORE = 69 points￼</a:t>
            </a:r>
          </a:p>
        </p:txBody>
      </p:sp>
    </p:spTree>
    <p:extLst>
      <p:ext uri="{BB962C8B-B14F-4D97-AF65-F5344CB8AC3E}">
        <p14:creationId xmlns:p14="http://schemas.microsoft.com/office/powerpoint/2010/main" val="2589254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1587" y="1119"/>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7" y="3238308"/>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just">
              <a:spcBef>
                <a:spcPts val="0"/>
              </a:spcBef>
              <a:spcAft>
                <a:spcPts val="0"/>
              </a:spcAft>
            </a:pPr>
            <a:endParaRPr lang="fr-FR" sz="18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endParaRPr lang="fr-FR" sz="18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endParaRPr lang="fr-FR" sz="1800" kern="1400" dirty="0">
              <a:ln>
                <a:noFill/>
              </a:ln>
              <a:solidFill>
                <a:srgbClr val="000000"/>
              </a:solidFill>
              <a:effectLst/>
              <a:latin typeface="Times New Roman" panose="02020603050405020304" pitchFamily="18"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35835"/>
            <a:ext cx="3177065" cy="2088000"/>
          </a:xfrm>
          <a:prstGeom prst="rect">
            <a:avLst/>
          </a:prstGeom>
        </p:spPr>
      </p:pic>
      <p:pic>
        <p:nvPicPr>
          <p:cNvPr id="5" name="Image 4" descr="Une image contenant matériau de construction&#10;&#10;Description générée automatiquement">
            <a:extLst>
              <a:ext uri="{FF2B5EF4-FFF2-40B4-BE49-F238E27FC236}">
                <a16:creationId xmlns:a16="http://schemas.microsoft.com/office/drawing/2014/main" id="{B28C391A-C8A1-429E-AD53-90E5EB8C4D1F}"/>
              </a:ext>
            </a:extLst>
          </p:cNvPr>
          <p:cNvPicPr>
            <a:picLocks noChangeAspect="1"/>
          </p:cNvPicPr>
          <p:nvPr/>
        </p:nvPicPr>
        <p:blipFill>
          <a:blip r:embed="rId10"/>
          <a:stretch>
            <a:fillRect/>
          </a:stretch>
        </p:blipFill>
        <p:spPr>
          <a:xfrm>
            <a:off x="5614159" y="111467"/>
            <a:ext cx="1277938" cy="1651141"/>
          </a:xfrm>
          <a:prstGeom prst="rect">
            <a:avLst/>
          </a:prstGeom>
        </p:spPr>
      </p:pic>
      <p:pic>
        <p:nvPicPr>
          <p:cNvPr id="3074" name="Picture 2">
            <a:extLst>
              <a:ext uri="{FF2B5EF4-FFF2-40B4-BE49-F238E27FC236}">
                <a16:creationId xmlns:a16="http://schemas.microsoft.com/office/drawing/2014/main" id="{C1DD620D-E209-4FEA-8F20-6C7926BFEEB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5400000">
            <a:off x="6013693" y="1317479"/>
            <a:ext cx="1510123" cy="113259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EE00FA96-D6CD-4501-97E6-7FEDA47A2C2A}"/>
              </a:ext>
            </a:extLst>
          </p:cNvPr>
          <p:cNvSpPr/>
          <p:nvPr/>
        </p:nvSpPr>
        <p:spPr>
          <a:xfrm>
            <a:off x="2450295" y="786714"/>
            <a:ext cx="3211135" cy="2123658"/>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Billard </a:t>
            </a:r>
          </a:p>
          <a:p>
            <a:pPr algn="ctr"/>
            <a:r>
              <a:rPr lang="fr-FR" sz="6600" b="1" dirty="0">
                <a:solidFill>
                  <a:schemeClr val="bg1"/>
                </a:solidFill>
                <a:latin typeface="Avenir Black" panose="02000503020000020003" pitchFamily="2" charset="0"/>
              </a:rPr>
              <a:t>Japonais</a:t>
            </a:r>
          </a:p>
        </p:txBody>
      </p:sp>
      <p:sp>
        <p:nvSpPr>
          <p:cNvPr id="17" name="ZoneTexte 16">
            <a:extLst>
              <a:ext uri="{FF2B5EF4-FFF2-40B4-BE49-F238E27FC236}">
                <a16:creationId xmlns:a16="http://schemas.microsoft.com/office/drawing/2014/main" id="{0318F08A-79A8-4835-8DFF-1735AC0F9714}"/>
              </a:ext>
            </a:extLst>
          </p:cNvPr>
          <p:cNvSpPr txBox="1"/>
          <p:nvPr/>
        </p:nvSpPr>
        <p:spPr>
          <a:xfrm>
            <a:off x="619125" y="4624067"/>
            <a:ext cx="6581775" cy="3046988"/>
          </a:xfrm>
          <a:prstGeom prst="rect">
            <a:avLst/>
          </a:prstGeom>
          <a:noFill/>
        </p:spPr>
        <p:txBody>
          <a:bodyPr wrap="square">
            <a:spAutoFit/>
          </a:bodyPr>
          <a:lstStyle/>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Plateau de jeu, 6 balles de tennis, règle du jeu au dos</a:t>
            </a: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Historique :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b="1" u="sng" kern="1400" dirty="0">
                <a:ln>
                  <a:noFill/>
                </a:ln>
                <a:solidFill>
                  <a:srgbClr val="000000"/>
                </a:solidFill>
                <a:effectLst/>
                <a:latin typeface="Times New Roman" panose="02020603050405020304" pitchFamily="18" charset="0"/>
              </a:rPr>
              <a:t>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En fait, le billard japonais n’a pas grand-chose d’oriental...Il est dans la lignée des jeux d’adresse français où il fallait envoyer des palets ou des boules dans des trous ou des petites portes.</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Typique des jeux de kermesse, on en retrouve de plus en plus dans les fêtes.</a:t>
            </a:r>
            <a:br>
              <a:rPr lang="fr-FR" sz="1200" kern="1400" dirty="0">
                <a:ln>
                  <a:noFill/>
                </a:ln>
                <a:solidFill>
                  <a:srgbClr val="000000"/>
                </a:solidFill>
                <a:effectLst/>
                <a:latin typeface="Times New Roman" panose="02020603050405020304" pitchFamily="18" charset="0"/>
              </a:rPr>
            </a:br>
            <a:r>
              <a:rPr lang="fr-FR" sz="1200" b="1" kern="1400" dirty="0">
                <a:ln>
                  <a:noFill/>
                </a:ln>
                <a:solidFill>
                  <a:srgbClr val="000000"/>
                </a:solidFill>
                <a:effectLst/>
                <a:latin typeface="Times New Roman" panose="02020603050405020304" pitchFamily="18" charset="0"/>
              </a:rPr>
              <a:t>Le but du jeu est très simple :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Marquer le plus de points en réussissant à lancer des boules dans les trous du billard, chaque </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trou rapportant le nombre de points indiqués auprès de lui.</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Chaque joueur lance 10 boules.</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Au début de la partie, on détermine si les boules revenant éventuellement vers le joueur peuvent être relancées ou non.</a:t>
            </a:r>
          </a:p>
          <a:p>
            <a:pPr marL="0" marR="0" indent="0" algn="just">
              <a:spcBef>
                <a:spcPts val="0"/>
              </a:spcBef>
              <a:spcAft>
                <a:spcPts val="0"/>
              </a:spcAft>
            </a:pPr>
            <a:br>
              <a:rPr lang="fr-FR" sz="1200" kern="1400" dirty="0">
                <a:ln>
                  <a:noFill/>
                </a:ln>
                <a:solidFill>
                  <a:srgbClr val="000000"/>
                </a:solidFill>
                <a:effectLst/>
                <a:latin typeface="Times New Roman" panose="02020603050405020304" pitchFamily="18" charset="0"/>
              </a:rPr>
            </a:br>
            <a:r>
              <a:rPr lang="fr-FR" sz="1200" kern="1400" dirty="0">
                <a:ln>
                  <a:noFill/>
                </a:ln>
                <a:solidFill>
                  <a:srgbClr val="000000"/>
                </a:solidFill>
                <a:effectLst/>
                <a:latin typeface="Times New Roman" panose="02020603050405020304" pitchFamily="18" charset="0"/>
              </a:rPr>
              <a:t>Le joueur (ou l'équipe) ayant marqué le plus de points gagne la partie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endParaRPr lang="fr-FR" sz="1200" dirty="0"/>
          </a:p>
        </p:txBody>
      </p:sp>
    </p:spTree>
    <p:extLst>
      <p:ext uri="{BB962C8B-B14F-4D97-AF65-F5344CB8AC3E}">
        <p14:creationId xmlns:p14="http://schemas.microsoft.com/office/powerpoint/2010/main" val="3904084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1587" y="1119"/>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913" y="3165993"/>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just">
              <a:spcBef>
                <a:spcPts val="0"/>
              </a:spcBef>
              <a:spcAft>
                <a:spcPts val="0"/>
              </a:spcAft>
            </a:pPr>
            <a:r>
              <a:rPr lang="fr-FR" sz="1800" b="1" kern="1400" dirty="0">
                <a:ln>
                  <a:noFill/>
                </a:ln>
                <a:solidFill>
                  <a:srgbClr val="000000"/>
                </a:solidFill>
                <a:effectLst/>
                <a:latin typeface="Times New Roman" panose="02020603050405020304" pitchFamily="18" charset="0"/>
              </a:rPr>
              <a:t> </a:t>
            </a:r>
            <a:endParaRPr lang="fr-FR" sz="18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endParaRPr lang="fr-FR" sz="1800" kern="1400" dirty="0">
              <a:ln>
                <a:noFill/>
              </a:ln>
              <a:solidFill>
                <a:srgbClr val="000000"/>
              </a:solidFill>
              <a:effectLst/>
              <a:latin typeface="Times New Roman" panose="02020603050405020304" pitchFamily="18"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587" y="2617854"/>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35835"/>
            <a:ext cx="3177065" cy="2088000"/>
          </a:xfrm>
          <a:prstGeom prst="rect">
            <a:avLst/>
          </a:prstGeom>
        </p:spPr>
      </p:pic>
      <p:pic>
        <p:nvPicPr>
          <p:cNvPr id="11" name="Image 10">
            <a:extLst>
              <a:ext uri="{FF2B5EF4-FFF2-40B4-BE49-F238E27FC236}">
                <a16:creationId xmlns:a16="http://schemas.microsoft.com/office/drawing/2014/main" id="{AF217E9D-5723-42CD-9F83-C907A4CBEAD9}"/>
              </a:ext>
            </a:extLst>
          </p:cNvPr>
          <p:cNvPicPr>
            <a:picLocks noChangeAspect="1"/>
          </p:cNvPicPr>
          <p:nvPr/>
        </p:nvPicPr>
        <p:blipFill>
          <a:blip r:embed="rId10"/>
          <a:stretch>
            <a:fillRect/>
          </a:stretch>
        </p:blipFill>
        <p:spPr>
          <a:xfrm>
            <a:off x="4926433" y="6930403"/>
            <a:ext cx="814319" cy="750031"/>
          </a:xfrm>
          <a:prstGeom prst="rect">
            <a:avLst/>
          </a:prstGeom>
        </p:spPr>
      </p:pic>
      <p:sp>
        <p:nvSpPr>
          <p:cNvPr id="21" name="Rectangle 20">
            <a:extLst>
              <a:ext uri="{FF2B5EF4-FFF2-40B4-BE49-F238E27FC236}">
                <a16:creationId xmlns:a16="http://schemas.microsoft.com/office/drawing/2014/main" id="{5C3F6207-4336-4458-B164-4D10C8751F5C}"/>
              </a:ext>
            </a:extLst>
          </p:cNvPr>
          <p:cNvSpPr/>
          <p:nvPr/>
        </p:nvSpPr>
        <p:spPr>
          <a:xfrm>
            <a:off x="2912311" y="477869"/>
            <a:ext cx="2287101" cy="2123658"/>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Boîte</a:t>
            </a:r>
          </a:p>
          <a:p>
            <a:pPr algn="ctr"/>
            <a:r>
              <a:rPr lang="fr-FR" sz="6600" b="1" dirty="0">
                <a:solidFill>
                  <a:schemeClr val="bg1"/>
                </a:solidFill>
                <a:latin typeface="Avenir Black" panose="02000503020000020003" pitchFamily="2" charset="0"/>
              </a:rPr>
              <a:t>à trou</a:t>
            </a:r>
          </a:p>
        </p:txBody>
      </p:sp>
      <p:pic>
        <p:nvPicPr>
          <p:cNvPr id="4104" name="Picture 8">
            <a:extLst>
              <a:ext uri="{FF2B5EF4-FFF2-40B4-BE49-F238E27FC236}">
                <a16:creationId xmlns:a16="http://schemas.microsoft.com/office/drawing/2014/main" id="{0CF817C5-41B3-46FD-8E13-CB321D3FE94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5400000">
            <a:off x="5386575" y="756399"/>
            <a:ext cx="1855843" cy="139211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A0FDA2F9-13F6-4DC0-85FE-E9B5C1749670}"/>
              </a:ext>
            </a:extLst>
          </p:cNvPr>
          <p:cNvSpPr txBox="1"/>
          <p:nvPr/>
        </p:nvSpPr>
        <p:spPr>
          <a:xfrm>
            <a:off x="364331" y="4196437"/>
            <a:ext cx="8027194" cy="2492990"/>
          </a:xfrm>
          <a:prstGeom prst="rect">
            <a:avLst/>
          </a:prstGeom>
          <a:noFill/>
        </p:spPr>
        <p:txBody>
          <a:bodyPr wrap="square">
            <a:spAutoFit/>
          </a:bodyPr>
          <a:lstStyle/>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Contenu :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1 boîte à trous et  15 palets, 1 maître</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But du jeu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 Le jeu consiste à faire le plus de points possibles en lançant les palets dans les différentes cases de la boîte à trous. </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 </a:t>
            </a:r>
          </a:p>
          <a:p>
            <a:pPr marL="0" marR="0" indent="0" algn="just">
              <a:spcBef>
                <a:spcPts val="0"/>
              </a:spcBef>
              <a:spcAft>
                <a:spcPts val="0"/>
              </a:spcAft>
            </a:pPr>
            <a:r>
              <a:rPr lang="fr-FR" sz="1200" b="1" kern="1400" dirty="0">
                <a:ln>
                  <a:noFill/>
                </a:ln>
                <a:solidFill>
                  <a:srgbClr val="000000"/>
                </a:solidFill>
                <a:effectLst/>
                <a:latin typeface="Times New Roman" panose="02020603050405020304" pitchFamily="18" charset="0"/>
              </a:rPr>
              <a:t>Déroulement de la partie : </a:t>
            </a:r>
            <a:endParaRPr lang="fr-FR" sz="1200" kern="1400" dirty="0">
              <a:ln>
                <a:noFill/>
              </a:ln>
              <a:solidFill>
                <a:srgbClr val="000000"/>
              </a:solidFill>
              <a:effectLst/>
              <a:latin typeface="Times New Roman" panose="02020603050405020304" pitchFamily="18" charset="0"/>
            </a:endParaRP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Les parties se jouent en individuel. La ligne de lancer est à 5m de la planche.</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On place la boîte comme indiqué ci-contre : </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Chaque joueur joue 4 palets chacun son tour. </a:t>
            </a:r>
          </a:p>
          <a:p>
            <a:pPr marL="0" marR="0" indent="0" algn="just">
              <a:spcBef>
                <a:spcPts val="0"/>
              </a:spcBef>
              <a:spcAft>
                <a:spcPts val="0"/>
              </a:spcAft>
            </a:pPr>
            <a:r>
              <a:rPr lang="fr-FR" sz="1200" kern="1400" dirty="0">
                <a:ln>
                  <a:noFill/>
                </a:ln>
                <a:solidFill>
                  <a:srgbClr val="000000"/>
                </a:solidFill>
                <a:effectLst/>
                <a:latin typeface="Times New Roman" panose="02020603050405020304" pitchFamily="18" charset="0"/>
              </a:rPr>
              <a:t>Plus la case est petite, plus elle rapporte des points</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 </a:t>
            </a:r>
            <a:endParaRPr lang="fr-FR" sz="1200" dirty="0"/>
          </a:p>
        </p:txBody>
      </p:sp>
    </p:spTree>
    <p:extLst>
      <p:ext uri="{BB962C8B-B14F-4D97-AF65-F5344CB8AC3E}">
        <p14:creationId xmlns:p14="http://schemas.microsoft.com/office/powerpoint/2010/main" val="1631148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1587" y="1119"/>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913" y="3029654"/>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9994" marR="0" indent="-359994" algn="r">
              <a:spcBef>
                <a:spcPts val="0"/>
              </a:spcBef>
              <a:spcAft>
                <a:spcPts val="0"/>
              </a:spcAft>
            </a:pPr>
            <a:endParaRPr lang="fr-FR" sz="1800" b="1" kern="1400" dirty="0">
              <a:ln>
                <a:noFill/>
              </a:ln>
              <a:solidFill>
                <a:srgbClr val="000000"/>
              </a:solidFill>
              <a:effectLst/>
              <a:latin typeface="Times New Roman" panose="02020603050405020304" pitchFamily="18" charset="0"/>
            </a:endParaRPr>
          </a:p>
          <a:p>
            <a:pPr marL="0" marR="0" indent="0" algn="l">
              <a:spcBef>
                <a:spcPts val="0"/>
              </a:spcBef>
              <a:spcAft>
                <a:spcPts val="0"/>
              </a:spcAft>
            </a:pPr>
            <a:endParaRPr lang="fr-FR" sz="14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400" b="1" kern="1400" dirty="0">
                <a:ln>
                  <a:noFill/>
                </a:ln>
                <a:solidFill>
                  <a:srgbClr val="000000"/>
                </a:solidFill>
                <a:effectLst/>
                <a:latin typeface="Times New Roman" panose="02020603050405020304" pitchFamily="18" charset="0"/>
              </a:rPr>
              <a:t> </a:t>
            </a:r>
            <a:endParaRPr lang="fr-FR" sz="14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400" kern="1400" dirty="0">
                <a:ln>
                  <a:noFill/>
                </a:ln>
                <a:solidFill>
                  <a:srgbClr val="000000"/>
                </a:solidFill>
                <a:effectLst/>
                <a:latin typeface="Times New Roman" panose="02020603050405020304" pitchFamily="18" charset="0"/>
              </a:rPr>
              <a:t> </a:t>
            </a: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326412"/>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771574" y="2609262"/>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35835"/>
            <a:ext cx="3177065" cy="2088000"/>
          </a:xfrm>
          <a:prstGeom prst="rect">
            <a:avLst/>
          </a:prstGeom>
        </p:spPr>
      </p:pic>
      <p:pic>
        <p:nvPicPr>
          <p:cNvPr id="2" name="Image 1">
            <a:extLst>
              <a:ext uri="{FF2B5EF4-FFF2-40B4-BE49-F238E27FC236}">
                <a16:creationId xmlns:a16="http://schemas.microsoft.com/office/drawing/2014/main" id="{62A465BA-36CF-4893-A500-A7C287F9405A}"/>
              </a:ext>
            </a:extLst>
          </p:cNvPr>
          <p:cNvPicPr>
            <a:picLocks noChangeAspect="1"/>
          </p:cNvPicPr>
          <p:nvPr/>
        </p:nvPicPr>
        <p:blipFill>
          <a:blip r:embed="rId10"/>
          <a:stretch>
            <a:fillRect/>
          </a:stretch>
        </p:blipFill>
        <p:spPr>
          <a:xfrm>
            <a:off x="5751587" y="553076"/>
            <a:ext cx="1468004" cy="122137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6" name="Rectangle 15">
            <a:extLst>
              <a:ext uri="{FF2B5EF4-FFF2-40B4-BE49-F238E27FC236}">
                <a16:creationId xmlns:a16="http://schemas.microsoft.com/office/drawing/2014/main" id="{8AFD0D8F-8A3D-4648-95F0-E35B9C6C765B}"/>
              </a:ext>
            </a:extLst>
          </p:cNvPr>
          <p:cNvSpPr/>
          <p:nvPr/>
        </p:nvSpPr>
        <p:spPr>
          <a:xfrm>
            <a:off x="2491964" y="344977"/>
            <a:ext cx="3569119" cy="2308324"/>
          </a:xfrm>
          <a:prstGeom prst="rect">
            <a:avLst/>
          </a:prstGeom>
          <a:ln>
            <a:noFill/>
          </a:ln>
        </p:spPr>
        <p:txBody>
          <a:bodyPr wrap="none">
            <a:spAutoFit/>
          </a:bodyPr>
          <a:lstStyle/>
          <a:p>
            <a:pPr algn="ctr"/>
            <a:r>
              <a:rPr lang="fr-FR" sz="4800" b="1" dirty="0" err="1">
                <a:solidFill>
                  <a:schemeClr val="bg1"/>
                </a:solidFill>
                <a:latin typeface="Avenir Black" panose="02000503020000020003" pitchFamily="2" charset="0"/>
              </a:rPr>
              <a:t>Carrom</a:t>
            </a:r>
            <a:r>
              <a:rPr lang="fr-FR" sz="4800" b="1" dirty="0">
                <a:solidFill>
                  <a:schemeClr val="bg1"/>
                </a:solidFill>
                <a:latin typeface="Avenir Black" panose="02000503020000020003" pitchFamily="2" charset="0"/>
              </a:rPr>
              <a:t> </a:t>
            </a:r>
          </a:p>
          <a:p>
            <a:pPr algn="ctr"/>
            <a:r>
              <a:rPr lang="fr-FR" sz="4800" b="1" dirty="0">
                <a:solidFill>
                  <a:schemeClr val="bg1"/>
                </a:solidFill>
                <a:latin typeface="Avenir Black" panose="02000503020000020003" pitchFamily="2" charset="0"/>
              </a:rPr>
              <a:t>ou</a:t>
            </a:r>
          </a:p>
          <a:p>
            <a:pPr algn="ctr"/>
            <a:r>
              <a:rPr lang="fr-FR" sz="4800" b="1" dirty="0">
                <a:solidFill>
                  <a:schemeClr val="bg1"/>
                </a:solidFill>
                <a:latin typeface="Avenir Black" panose="02000503020000020003" pitchFamily="2" charset="0"/>
              </a:rPr>
              <a:t>Billard indien</a:t>
            </a:r>
          </a:p>
        </p:txBody>
      </p:sp>
      <p:sp>
        <p:nvSpPr>
          <p:cNvPr id="17" name="ZoneTexte 16">
            <a:extLst>
              <a:ext uri="{FF2B5EF4-FFF2-40B4-BE49-F238E27FC236}">
                <a16:creationId xmlns:a16="http://schemas.microsoft.com/office/drawing/2014/main" id="{E1F7361C-BCFC-4E5A-B643-ECE2C449D6B2}"/>
              </a:ext>
            </a:extLst>
          </p:cNvPr>
          <p:cNvSpPr txBox="1"/>
          <p:nvPr/>
        </p:nvSpPr>
        <p:spPr>
          <a:xfrm>
            <a:off x="771692" y="4209940"/>
            <a:ext cx="5781508" cy="4524315"/>
          </a:xfrm>
          <a:prstGeom prst="rect">
            <a:avLst/>
          </a:prstGeom>
          <a:noFill/>
        </p:spPr>
        <p:txBody>
          <a:bodyPr wrap="square">
            <a:spAutoFit/>
          </a:bodyPr>
          <a:lstStyle/>
          <a:p>
            <a:pPr marL="0" marR="0" indent="0" algn="l">
              <a:spcBef>
                <a:spcPts val="0"/>
              </a:spcBef>
              <a:spcAft>
                <a:spcPts val="0"/>
              </a:spcAft>
            </a:pPr>
            <a:r>
              <a:rPr lang="fr-FR" sz="1200" b="1" kern="1400" dirty="0">
                <a:ln>
                  <a:noFill/>
                </a:ln>
                <a:solidFill>
                  <a:srgbClr val="000000"/>
                </a:solidFill>
                <a:effectLst/>
                <a:latin typeface="Times New Roman" panose="02020603050405020304" pitchFamily="18" charset="0"/>
              </a:rPr>
              <a:t>Description</a:t>
            </a:r>
            <a:endParaRPr lang="fr-FR" sz="12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Le </a:t>
            </a:r>
            <a:r>
              <a:rPr lang="fr-FR" sz="1200" kern="1400" dirty="0" err="1">
                <a:ln>
                  <a:noFill/>
                </a:ln>
                <a:solidFill>
                  <a:srgbClr val="000000"/>
                </a:solidFill>
                <a:effectLst/>
                <a:latin typeface="Times New Roman" panose="02020603050405020304" pitchFamily="18" charset="0"/>
              </a:rPr>
              <a:t>carrom</a:t>
            </a:r>
            <a:r>
              <a:rPr lang="fr-FR" sz="1200" kern="1400" dirty="0">
                <a:ln>
                  <a:noFill/>
                </a:ln>
                <a:solidFill>
                  <a:srgbClr val="000000"/>
                </a:solidFill>
                <a:effectLst/>
                <a:latin typeface="Times New Roman" panose="02020603050405020304" pitchFamily="18" charset="0"/>
              </a:rPr>
              <a:t> se joue à 2 ou 4 joueurs, (1 contre 1 ou 2 contre 2).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Le but du jeu est de faire rentrer tous les pions de sa couleur puis le rouge et ce, avant son adversaire. </a:t>
            </a:r>
            <a:br>
              <a:rPr lang="fr-FR" sz="1200" kern="1400" dirty="0">
                <a:ln>
                  <a:noFill/>
                </a:ln>
                <a:solidFill>
                  <a:srgbClr val="000000"/>
                </a:solidFill>
                <a:effectLst/>
                <a:latin typeface="Times New Roman" panose="02020603050405020304" pitchFamily="18" charset="0"/>
              </a:rPr>
            </a:br>
            <a:r>
              <a:rPr lang="fr-FR" sz="1200" kern="1400" dirty="0">
                <a:ln>
                  <a:noFill/>
                </a:ln>
                <a:solidFill>
                  <a:srgbClr val="000000"/>
                </a:solidFill>
                <a:effectLst/>
                <a:latin typeface="Times New Roman" panose="02020603050405020304" pitchFamily="18" charset="0"/>
              </a:rPr>
              <a:t>A chaque joueur/équipe correspond une couleur : blanc ou noir. La couleur étant déterminée par le premier pion rentré ou par tirage. Le premier qui a rentré tous ses pions dans les trous du plateau est </a:t>
            </a:r>
            <a:r>
              <a:rPr lang="fr-FR" sz="1200" kern="1400" dirty="0" err="1">
                <a:ln>
                  <a:noFill/>
                </a:ln>
                <a:solidFill>
                  <a:srgbClr val="000000"/>
                </a:solidFill>
                <a:effectLst/>
                <a:latin typeface="Times New Roman" panose="02020603050405020304" pitchFamily="18" charset="0"/>
              </a:rPr>
              <a:t>declaré</a:t>
            </a:r>
            <a:r>
              <a:rPr lang="fr-FR" sz="1200" kern="1400" dirty="0">
                <a:ln>
                  <a:noFill/>
                </a:ln>
                <a:solidFill>
                  <a:srgbClr val="000000"/>
                </a:solidFill>
                <a:effectLst/>
                <a:latin typeface="Times New Roman" panose="02020603050405020304" pitchFamily="18" charset="0"/>
              </a:rPr>
              <a:t> vainqueur. </a:t>
            </a:r>
            <a:r>
              <a:rPr lang="fr-FR" sz="1200" b="1" kern="1400" dirty="0">
                <a:ln>
                  <a:noFill/>
                </a:ln>
                <a:solidFill>
                  <a:srgbClr val="000000"/>
                </a:solidFill>
                <a:effectLst/>
                <a:latin typeface="Times New Roman" panose="02020603050405020304" pitchFamily="18" charset="0"/>
              </a:rPr>
              <a:t> </a:t>
            </a:r>
            <a:endParaRPr lang="fr-FR" sz="12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200" b="1" kern="1400" dirty="0">
                <a:ln>
                  <a:noFill/>
                </a:ln>
                <a:solidFill>
                  <a:srgbClr val="000000"/>
                </a:solidFill>
                <a:effectLst/>
                <a:latin typeface="Times New Roman" panose="02020603050405020304" pitchFamily="18" charset="0"/>
              </a:rPr>
              <a:t>Déroulement de la partie</a:t>
            </a:r>
            <a:endParaRPr lang="fr-FR" sz="12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On place tous les pions au centre du plateau (voir figure 1). La reine (pion rouge) est placée au centre de la rosace, les pions sont ensuite disposés de la façon suivante :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rPr>
              <a:t>Les joueurs, chacun leur tour, récupère le percuteur  et le place sur sa bande de tir ou sur les cercles : respecter l’emplacement : les pions ne doivent pas dépasser. Au moyen d’une pichenette, il propulse le percuteur pour rentrer les pions de sa couleur vers le trou de son choix. Chaque fois qu’un joueur fait rentrer un de ses pions, il rejoue. </a:t>
            </a:r>
          </a:p>
          <a:p>
            <a:pPr marL="0" marR="0" indent="0" algn="l">
              <a:spcBef>
                <a:spcPts val="0"/>
              </a:spcBef>
              <a:spcAft>
                <a:spcPts val="1400"/>
              </a:spcAft>
            </a:pPr>
            <a:r>
              <a:rPr lang="fr-FR" sz="1200" kern="1400" dirty="0">
                <a:ln>
                  <a:noFill/>
                </a:ln>
                <a:solidFill>
                  <a:srgbClr val="000000"/>
                </a:solidFill>
                <a:effectLst/>
                <a:latin typeface="Times New Roman" panose="02020603050405020304" pitchFamily="18" charset="0"/>
              </a:rPr>
              <a:t>Chaque pion vaut 1 point sauf le pion rouge placé au centre du plateau qui en vaut 3, mais pour valider ce score il faut encore mettre un pion de sa couleur dans le trou tout de suite après avoir mis le rouge. Le jeu se termine quand une des 2 équipes a mis tous ses pions. Dans ce cas là,  on compte les pions restant de l'équipe adverse sur le plateau et on l'additionne au score précédent. Si on a mis le pion rouge, on ajoute 3 points à son score. Dans le cas où on ne l'a pas mis, l'équipe adverse qui a mis le pion rouge n'en bénéficie pas.                                                                                                             </a:t>
            </a:r>
            <a:r>
              <a:rPr lang="fr-FR" sz="1200" b="1" kern="1400" dirty="0">
                <a:ln>
                  <a:noFill/>
                </a:ln>
                <a:solidFill>
                  <a:srgbClr val="000000"/>
                </a:solidFill>
                <a:effectLst/>
                <a:latin typeface="Times New Roman" panose="02020603050405020304" pitchFamily="18" charset="0"/>
              </a:rPr>
              <a:t>Attention : </a:t>
            </a:r>
            <a:r>
              <a:rPr lang="fr-FR" sz="1200" kern="1400" dirty="0">
                <a:ln>
                  <a:noFill/>
                </a:ln>
                <a:solidFill>
                  <a:srgbClr val="000000"/>
                </a:solidFill>
                <a:effectLst/>
                <a:latin typeface="Symbol" panose="05050102010706020507" pitchFamily="18" charset="2"/>
              </a:rPr>
              <a:t>·</a:t>
            </a:r>
            <a:r>
              <a:rPr lang="fr-FR" sz="1200" kern="1400" dirty="0">
                <a:ln>
                  <a:noFill/>
                </a:ln>
                <a:solidFill>
                  <a:srgbClr val="000000"/>
                </a:solidFill>
                <a:effectLst/>
                <a:latin typeface="Times New Roman" panose="02020603050405020304" pitchFamily="18" charset="0"/>
              </a:rPr>
              <a:t> On ne peut pas percuter un pion qui touche sa bande de tir.</a:t>
            </a:r>
            <a:r>
              <a:rPr lang="fr-FR" sz="1200" kern="1400" dirty="0">
                <a:ln>
                  <a:noFill/>
                </a:ln>
                <a:solidFill>
                  <a:srgbClr val="000000"/>
                </a:solidFill>
                <a:effectLst/>
                <a:latin typeface="Symbol" panose="05050102010706020507" pitchFamily="18" charset="2"/>
              </a:rPr>
              <a:t>·</a:t>
            </a:r>
            <a:r>
              <a:rPr lang="fr-FR" sz="1200" kern="1400" dirty="0">
                <a:ln>
                  <a:noFill/>
                </a:ln>
                <a:solidFill>
                  <a:srgbClr val="000000"/>
                </a:solidFill>
                <a:effectLst/>
                <a:latin typeface="Times New Roman" panose="02020603050405020304" pitchFamily="18" charset="0"/>
              </a:rPr>
              <a:t> On ne peut pas percuter un pion qui se trouve derrière sa bande de tir. </a:t>
            </a:r>
            <a:r>
              <a:rPr lang="fr-FR" sz="1200" b="1" kern="1400" dirty="0">
                <a:ln>
                  <a:noFill/>
                </a:ln>
                <a:solidFill>
                  <a:srgbClr val="000000"/>
                </a:solidFill>
                <a:effectLst/>
                <a:latin typeface="Times New Roman" panose="02020603050405020304" pitchFamily="18" charset="0"/>
              </a:rPr>
              <a:t>On peut faire deux "styles" de partie : la partie à 25 points ou bien la partie en trois sets.</a:t>
            </a:r>
            <a:endParaRPr lang="fr-FR" sz="1200" kern="1400" dirty="0">
              <a:ln>
                <a:noFill/>
              </a:ln>
              <a:solidFill>
                <a:srgbClr val="000000"/>
              </a:solidFill>
              <a:effectLst/>
              <a:latin typeface="Times New Roman" panose="02020603050405020304" pitchFamily="18" charset="0"/>
            </a:endParaRPr>
          </a:p>
        </p:txBody>
      </p:sp>
      <p:sp>
        <p:nvSpPr>
          <p:cNvPr id="18" name="ZoneTexte 17">
            <a:extLst>
              <a:ext uri="{FF2B5EF4-FFF2-40B4-BE49-F238E27FC236}">
                <a16:creationId xmlns:a16="http://schemas.microsoft.com/office/drawing/2014/main" id="{022C89C6-D715-4DDE-8573-541F005D2A41}"/>
              </a:ext>
            </a:extLst>
          </p:cNvPr>
          <p:cNvSpPr txBox="1"/>
          <p:nvPr/>
        </p:nvSpPr>
        <p:spPr>
          <a:xfrm>
            <a:off x="4645312" y="3176848"/>
            <a:ext cx="2453268" cy="1015663"/>
          </a:xfrm>
          <a:prstGeom prst="rect">
            <a:avLst/>
          </a:prstGeom>
          <a:noFill/>
        </p:spPr>
        <p:txBody>
          <a:bodyPr wrap="square">
            <a:spAutoFit/>
          </a:bodyPr>
          <a:lstStyle/>
          <a:p>
            <a:pPr marL="0" marR="0" indent="0" algn="r">
              <a:spcBef>
                <a:spcPts val="0"/>
              </a:spcBef>
              <a:spcAft>
                <a:spcPts val="0"/>
              </a:spcAft>
            </a:pPr>
            <a:r>
              <a:rPr lang="fr-FR" sz="1200" b="1" kern="1400" dirty="0">
                <a:ln>
                  <a:noFill/>
                </a:ln>
                <a:solidFill>
                  <a:srgbClr val="000000"/>
                </a:solidFill>
                <a:effectLst/>
                <a:latin typeface="Times New Roman" panose="02020603050405020304" pitchFamily="18" charset="0"/>
                <a:cs typeface="Times New Roman" panose="02020603050405020304" pitchFamily="18" charset="0"/>
              </a:rPr>
              <a:t>Contenu </a:t>
            </a:r>
            <a:endParaRPr lang="fr-FR" sz="1200" kern="1400" dirty="0">
              <a:ln>
                <a:noFill/>
              </a:ln>
              <a:solidFill>
                <a:srgbClr val="000000"/>
              </a:solidFill>
              <a:effectLst/>
              <a:latin typeface="Times New Roman" panose="02020603050405020304" pitchFamily="18" charset="0"/>
              <a:cs typeface="Times New Roman" panose="02020603050405020304" pitchFamily="18" charset="0"/>
            </a:endParaRPr>
          </a:p>
          <a:p>
            <a:pPr marL="359994" marR="0" indent="-359994" algn="r">
              <a:spcBef>
                <a:spcPts val="0"/>
              </a:spcBef>
              <a:spcAft>
                <a:spcPts val="0"/>
              </a:spcAft>
            </a:pPr>
            <a:r>
              <a:rPr lang="fr-FR" sz="1200" kern="1400" dirty="0">
                <a:ln>
                  <a:noFill/>
                </a:ln>
                <a:solidFill>
                  <a:srgbClr val="000000"/>
                </a:solidFill>
                <a:effectLst/>
                <a:latin typeface="Times New Roman" panose="02020603050405020304" pitchFamily="18" charset="0"/>
                <a:cs typeface="Times New Roman" panose="02020603050405020304" pitchFamily="18" charset="0"/>
              </a:rPr>
              <a:t>· 1 percuteur ( palet rouge)</a:t>
            </a:r>
          </a:p>
          <a:p>
            <a:pPr marL="359994" marR="0" indent="-359994" algn="r">
              <a:spcBef>
                <a:spcPts val="0"/>
              </a:spcBef>
              <a:spcAft>
                <a:spcPts val="0"/>
              </a:spcAft>
            </a:pPr>
            <a:r>
              <a:rPr lang="fr-FR" sz="1200" kern="1400" dirty="0">
                <a:ln>
                  <a:noFill/>
                </a:ln>
                <a:solidFill>
                  <a:srgbClr val="000000"/>
                </a:solidFill>
                <a:effectLst/>
                <a:latin typeface="Times New Roman" panose="02020603050405020304" pitchFamily="18" charset="0"/>
                <a:cs typeface="Times New Roman" panose="02020603050405020304" pitchFamily="18" charset="0"/>
              </a:rPr>
              <a:t>· 9 pions noirs</a:t>
            </a:r>
          </a:p>
          <a:p>
            <a:pPr marL="359994" marR="0" indent="-359994" algn="r">
              <a:spcBef>
                <a:spcPts val="0"/>
              </a:spcBef>
              <a:spcAft>
                <a:spcPts val="0"/>
              </a:spcAft>
            </a:pPr>
            <a:r>
              <a:rPr lang="fr-FR" sz="1200" kern="1400" dirty="0">
                <a:ln>
                  <a:noFill/>
                </a:ln>
                <a:solidFill>
                  <a:srgbClr val="000000"/>
                </a:solidFill>
                <a:effectLst/>
                <a:latin typeface="Times New Roman" panose="02020603050405020304" pitchFamily="18" charset="0"/>
                <a:cs typeface="Times New Roman" panose="02020603050405020304" pitchFamily="18" charset="0"/>
              </a:rPr>
              <a:t>· 9 pions blancs</a:t>
            </a:r>
          </a:p>
          <a:p>
            <a:pPr marL="359994" marR="0" indent="-359994" algn="r">
              <a:spcBef>
                <a:spcPts val="0"/>
              </a:spcBef>
              <a:spcAft>
                <a:spcPts val="0"/>
              </a:spcAft>
            </a:pPr>
            <a:r>
              <a:rPr lang="fr-FR" sz="1200" kern="1400" dirty="0">
                <a:ln>
                  <a:noFill/>
                </a:ln>
                <a:solidFill>
                  <a:srgbClr val="000000"/>
                </a:solidFill>
                <a:effectLst/>
                <a:latin typeface="Times New Roman" panose="02020603050405020304" pitchFamily="18" charset="0"/>
                <a:cs typeface="Times New Roman" panose="02020603050405020304" pitchFamily="18" charset="0"/>
              </a:rPr>
              <a:t>· 1 pion rouge ( la reine)</a:t>
            </a:r>
          </a:p>
        </p:txBody>
      </p:sp>
    </p:spTree>
    <p:extLst>
      <p:ext uri="{BB962C8B-B14F-4D97-AF65-F5344CB8AC3E}">
        <p14:creationId xmlns:p14="http://schemas.microsoft.com/office/powerpoint/2010/main" val="3722816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C67305-00BC-3446-A922-D118FA4A848B}"/>
              </a:ext>
            </a:extLst>
          </p:cNvPr>
          <p:cNvPicPr>
            <a:picLocks noChangeAspect="1"/>
          </p:cNvPicPr>
          <p:nvPr/>
        </p:nvPicPr>
        <p:blipFill>
          <a:blip r:embed="rId2"/>
          <a:stretch>
            <a:fillRect/>
          </a:stretch>
        </p:blipFill>
        <p:spPr>
          <a:xfrm>
            <a:off x="1587" y="1119"/>
            <a:ext cx="7556500" cy="3314700"/>
          </a:xfrm>
          <a:prstGeom prst="rect">
            <a:avLst/>
          </a:prstGeom>
        </p:spPr>
      </p:pic>
      <p:sp>
        <p:nvSpPr>
          <p:cNvPr id="19" name="Rectangle 18">
            <a:extLst>
              <a:ext uri="{FF2B5EF4-FFF2-40B4-BE49-F238E27FC236}">
                <a16:creationId xmlns:a16="http://schemas.microsoft.com/office/drawing/2014/main" id="{3AC2BC26-DF0F-054D-B0A6-D7B4F418A712}"/>
              </a:ext>
            </a:extLst>
          </p:cNvPr>
          <p:cNvSpPr/>
          <p:nvPr/>
        </p:nvSpPr>
        <p:spPr>
          <a:xfrm>
            <a:off x="1587" y="3238308"/>
            <a:ext cx="7560000" cy="61325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l">
              <a:spcBef>
                <a:spcPts val="0"/>
              </a:spcBef>
              <a:spcAft>
                <a:spcPts val="0"/>
              </a:spcAft>
            </a:pPr>
            <a:endParaRPr lang="fr-FR" sz="1800" kern="1400" dirty="0">
              <a:ln>
                <a:noFill/>
              </a:ln>
              <a:solidFill>
                <a:srgbClr val="000000"/>
              </a:solidFill>
              <a:effectLst/>
              <a:latin typeface="Times New Roman" panose="02020603050405020304" pitchFamily="18" charset="0"/>
            </a:endParaRPr>
          </a:p>
        </p:txBody>
      </p:sp>
      <p:pic>
        <p:nvPicPr>
          <p:cNvPr id="4" name="Image 3">
            <a:extLst>
              <a:ext uri="{FF2B5EF4-FFF2-40B4-BE49-F238E27FC236}">
                <a16:creationId xmlns:a16="http://schemas.microsoft.com/office/drawing/2014/main" id="{7765C13C-E7FE-6948-993E-908C2531D97E}"/>
              </a:ext>
            </a:extLst>
          </p:cNvPr>
          <p:cNvPicPr>
            <a:picLocks noChangeAspect="1"/>
          </p:cNvPicPr>
          <p:nvPr/>
        </p:nvPicPr>
        <p:blipFill>
          <a:blip r:embed="rId3"/>
          <a:stretch>
            <a:fillRect/>
          </a:stretch>
        </p:blipFill>
        <p:spPr>
          <a:xfrm>
            <a:off x="-1913" y="2695576"/>
            <a:ext cx="7560000" cy="1221379"/>
          </a:xfrm>
          <a:prstGeom prst="rect">
            <a:avLst/>
          </a:prstGeom>
          <a:ln>
            <a:noFill/>
          </a:ln>
        </p:spPr>
      </p:pic>
      <p:sp>
        <p:nvSpPr>
          <p:cNvPr id="12" name="Rectangle 11">
            <a:extLst>
              <a:ext uri="{FF2B5EF4-FFF2-40B4-BE49-F238E27FC236}">
                <a16:creationId xmlns:a16="http://schemas.microsoft.com/office/drawing/2014/main" id="{EA9767E8-7031-DF44-9056-93EA72DFBA78}"/>
              </a:ext>
            </a:extLst>
          </p:cNvPr>
          <p:cNvSpPr/>
          <p:nvPr/>
        </p:nvSpPr>
        <p:spPr>
          <a:xfrm rot="21356516">
            <a:off x="1625562" y="3054929"/>
            <a:ext cx="4108305" cy="646331"/>
          </a:xfrm>
          <a:prstGeom prst="rect">
            <a:avLst/>
          </a:prstGeom>
        </p:spPr>
        <p:txBody>
          <a:bodyPr wrap="none">
            <a:spAutoFit/>
          </a:bodyPr>
          <a:lstStyle/>
          <a:p>
            <a:pPr algn="ctr"/>
            <a:r>
              <a:rPr lang="fr-FR" sz="3600" b="1" dirty="0">
                <a:solidFill>
                  <a:schemeClr val="bg1"/>
                </a:solidFill>
                <a:latin typeface="Avenir Black" panose="02000503020000020003" pitchFamily="2" charset="0"/>
              </a:rPr>
              <a:t>Ludothèque </a:t>
            </a:r>
            <a:r>
              <a:rPr lang="fr-FR" sz="3600" b="1" dirty="0" err="1">
                <a:solidFill>
                  <a:schemeClr val="bg1"/>
                </a:solidFill>
                <a:latin typeface="Avenir Black" panose="02000503020000020003" pitchFamily="2" charset="0"/>
              </a:rPr>
              <a:t>Kreiz</a:t>
            </a:r>
            <a:r>
              <a:rPr lang="fr-FR" sz="3600" b="1" dirty="0">
                <a:solidFill>
                  <a:schemeClr val="bg1"/>
                </a:solidFill>
                <a:latin typeface="Avenir Black" panose="02000503020000020003" pitchFamily="2" charset="0"/>
              </a:rPr>
              <a:t> 23</a:t>
            </a:r>
          </a:p>
        </p:txBody>
      </p:sp>
      <p:pic>
        <p:nvPicPr>
          <p:cNvPr id="15" name="Image 14">
            <a:extLst>
              <a:ext uri="{FF2B5EF4-FFF2-40B4-BE49-F238E27FC236}">
                <a16:creationId xmlns:a16="http://schemas.microsoft.com/office/drawing/2014/main" id="{76B7DAA9-0FCD-3E4C-BDCB-CA7027A39455}"/>
              </a:ext>
            </a:extLst>
          </p:cNvPr>
          <p:cNvPicPr>
            <a:picLocks noChangeAspect="1"/>
          </p:cNvPicPr>
          <p:nvPr/>
        </p:nvPicPr>
        <p:blipFill>
          <a:blip r:embed="rId4"/>
          <a:stretch>
            <a:fillRect/>
          </a:stretch>
        </p:blipFill>
        <p:spPr>
          <a:xfrm>
            <a:off x="5430837" y="9334500"/>
            <a:ext cx="1854200" cy="228600"/>
          </a:xfrm>
          <a:prstGeom prst="rect">
            <a:avLst/>
          </a:prstGeom>
        </p:spPr>
      </p:pic>
      <p:pic>
        <p:nvPicPr>
          <p:cNvPr id="20" name="Image 19">
            <a:extLst>
              <a:ext uri="{FF2B5EF4-FFF2-40B4-BE49-F238E27FC236}">
                <a16:creationId xmlns:a16="http://schemas.microsoft.com/office/drawing/2014/main" id="{B05CC52D-AEFD-E54D-95A3-E8BCC8B85596}"/>
              </a:ext>
            </a:extLst>
          </p:cNvPr>
          <p:cNvPicPr>
            <a:picLocks noChangeAspect="1"/>
          </p:cNvPicPr>
          <p:nvPr/>
        </p:nvPicPr>
        <p:blipFill>
          <a:blip r:embed="rId5"/>
          <a:stretch>
            <a:fillRect/>
          </a:stretch>
        </p:blipFill>
        <p:spPr>
          <a:xfrm>
            <a:off x="3345367" y="9972009"/>
            <a:ext cx="2453268" cy="346344"/>
          </a:xfrm>
          <a:prstGeom prst="rect">
            <a:avLst/>
          </a:prstGeom>
        </p:spPr>
      </p:pic>
      <p:pic>
        <p:nvPicPr>
          <p:cNvPr id="22" name="Image 21">
            <a:extLst>
              <a:ext uri="{FF2B5EF4-FFF2-40B4-BE49-F238E27FC236}">
                <a16:creationId xmlns:a16="http://schemas.microsoft.com/office/drawing/2014/main" id="{A626435C-3DC6-2F46-B040-473E99909373}"/>
              </a:ext>
            </a:extLst>
          </p:cNvPr>
          <p:cNvPicPr>
            <a:picLocks noChangeAspect="1"/>
          </p:cNvPicPr>
          <p:nvPr/>
        </p:nvPicPr>
        <p:blipFill>
          <a:blip r:embed="rId6"/>
          <a:stretch>
            <a:fillRect/>
          </a:stretch>
        </p:blipFill>
        <p:spPr>
          <a:xfrm>
            <a:off x="5897599" y="9973063"/>
            <a:ext cx="326969" cy="328124"/>
          </a:xfrm>
          <a:prstGeom prst="rect">
            <a:avLst/>
          </a:prstGeom>
        </p:spPr>
      </p:pic>
      <p:pic>
        <p:nvPicPr>
          <p:cNvPr id="24" name="Image 23">
            <a:extLst>
              <a:ext uri="{FF2B5EF4-FFF2-40B4-BE49-F238E27FC236}">
                <a16:creationId xmlns:a16="http://schemas.microsoft.com/office/drawing/2014/main" id="{A94AC385-86C8-394C-9FA6-8543E8035018}"/>
              </a:ext>
            </a:extLst>
          </p:cNvPr>
          <p:cNvPicPr>
            <a:picLocks noChangeAspect="1"/>
          </p:cNvPicPr>
          <p:nvPr/>
        </p:nvPicPr>
        <p:blipFill>
          <a:blip r:embed="rId7"/>
          <a:stretch>
            <a:fillRect/>
          </a:stretch>
        </p:blipFill>
        <p:spPr>
          <a:xfrm>
            <a:off x="6265199" y="9948685"/>
            <a:ext cx="358143" cy="284408"/>
          </a:xfrm>
          <a:prstGeom prst="rect">
            <a:avLst/>
          </a:prstGeom>
        </p:spPr>
      </p:pic>
      <p:pic>
        <p:nvPicPr>
          <p:cNvPr id="28" name="Image 27">
            <a:extLst>
              <a:ext uri="{FF2B5EF4-FFF2-40B4-BE49-F238E27FC236}">
                <a16:creationId xmlns:a16="http://schemas.microsoft.com/office/drawing/2014/main" id="{2DA4B431-F8B6-8045-9DA8-900E34A86A97}"/>
              </a:ext>
            </a:extLst>
          </p:cNvPr>
          <p:cNvPicPr>
            <a:picLocks noChangeAspect="1"/>
          </p:cNvPicPr>
          <p:nvPr/>
        </p:nvPicPr>
        <p:blipFill>
          <a:blip r:embed="rId8"/>
          <a:stretch>
            <a:fillRect/>
          </a:stretch>
        </p:blipFill>
        <p:spPr>
          <a:xfrm>
            <a:off x="6705877" y="9939453"/>
            <a:ext cx="322366" cy="293640"/>
          </a:xfrm>
          <a:prstGeom prst="rect">
            <a:avLst/>
          </a:prstGeom>
        </p:spPr>
      </p:pic>
      <p:sp>
        <p:nvSpPr>
          <p:cNvPr id="29" name="Rectangle 28">
            <a:extLst>
              <a:ext uri="{FF2B5EF4-FFF2-40B4-BE49-F238E27FC236}">
                <a16:creationId xmlns:a16="http://schemas.microsoft.com/office/drawing/2014/main" id="{E16CCD34-0B11-2642-85CD-4AA94894F165}"/>
              </a:ext>
            </a:extLst>
          </p:cNvPr>
          <p:cNvSpPr/>
          <p:nvPr/>
        </p:nvSpPr>
        <p:spPr>
          <a:xfrm>
            <a:off x="209909" y="9539534"/>
            <a:ext cx="3778250" cy="1143903"/>
          </a:xfrm>
          <a:prstGeom prst="rect">
            <a:avLst/>
          </a:prstGeom>
        </p:spPr>
        <p:txBody>
          <a:bodyPr>
            <a:spAutoFit/>
          </a:bodyPr>
          <a:lstStyle/>
          <a:p>
            <a:pPr>
              <a:spcBef>
                <a:spcPts val="200"/>
              </a:spcBef>
            </a:pPr>
            <a:r>
              <a:rPr lang="fr-FR" sz="1000" b="1" dirty="0">
                <a:solidFill>
                  <a:srgbClr val="204F89"/>
                </a:solidFill>
                <a:latin typeface="Avenir Heavy" panose="02000503020000020003" pitchFamily="2" charset="0"/>
              </a:rPr>
              <a:t>LUDOTHÈQUE</a:t>
            </a:r>
          </a:p>
          <a:p>
            <a:pPr>
              <a:spcBef>
                <a:spcPts val="200"/>
              </a:spcBef>
            </a:pPr>
            <a:r>
              <a:rPr lang="fr-FR" sz="1000" dirty="0">
                <a:solidFill>
                  <a:srgbClr val="204F89"/>
                </a:solidFill>
                <a:latin typeface="Avenir Book" panose="02000503020000020003" pitchFamily="2" charset="0"/>
              </a:rPr>
              <a:t>23 bis, avenue du Général Leclerc - BP 33015</a:t>
            </a:r>
          </a:p>
          <a:p>
            <a:pPr>
              <a:spcBef>
                <a:spcPts val="200"/>
              </a:spcBef>
            </a:pPr>
            <a:r>
              <a:rPr lang="fr-FR" sz="1000" dirty="0">
                <a:solidFill>
                  <a:srgbClr val="204F89"/>
                </a:solidFill>
                <a:latin typeface="Avenir Heavy" panose="02000503020000020003" pitchFamily="2" charset="0"/>
              </a:rPr>
              <a:t>35130 LA GUERCHE DE BRETAGNE</a:t>
            </a:r>
          </a:p>
          <a:p>
            <a:pPr>
              <a:spcBef>
                <a:spcPts val="200"/>
              </a:spcBef>
            </a:pPr>
            <a:r>
              <a:rPr lang="fr-FR" sz="1000" dirty="0">
                <a:solidFill>
                  <a:srgbClr val="204F89"/>
                </a:solidFill>
                <a:latin typeface="Avenir Heavy" panose="02000503020000020003" pitchFamily="2" charset="0"/>
              </a:rPr>
              <a:t>Tél : 02 99 96 22 44</a:t>
            </a:r>
          </a:p>
          <a:p>
            <a:pPr>
              <a:spcBef>
                <a:spcPts val="200"/>
              </a:spcBef>
            </a:pPr>
            <a:r>
              <a:rPr lang="fr-FR" sz="1000" dirty="0">
                <a:solidFill>
                  <a:srgbClr val="204F89"/>
                </a:solidFill>
                <a:latin typeface="Avenir Book" panose="02000503020000020003" pitchFamily="2" charset="0"/>
              </a:rPr>
              <a:t>mail : </a:t>
            </a:r>
            <a:r>
              <a:rPr lang="fr-FR" sz="1000" dirty="0" err="1">
                <a:solidFill>
                  <a:srgbClr val="204F89"/>
                </a:solidFill>
                <a:latin typeface="Avenir Book" panose="02000503020000020003" pitchFamily="2" charset="0"/>
              </a:rPr>
              <a:t>accueil@centresocial-laguerche.com</a:t>
            </a:r>
            <a:endParaRPr lang="fr-FR" sz="1000" dirty="0">
              <a:solidFill>
                <a:srgbClr val="204F89"/>
              </a:solidFill>
              <a:latin typeface="Avenir Book" panose="02000503020000020003" pitchFamily="2" charset="0"/>
            </a:endParaRPr>
          </a:p>
          <a:p>
            <a:pPr>
              <a:spcBef>
                <a:spcPts val="200"/>
              </a:spcBef>
            </a:pPr>
            <a:r>
              <a:rPr lang="fr-FR" sz="1000" dirty="0">
                <a:solidFill>
                  <a:srgbClr val="204F89"/>
                </a:solidFill>
                <a:latin typeface="Avenir Book" panose="02000503020000020003" pitchFamily="2" charset="0"/>
              </a:rPr>
              <a:t>Site : http://</a:t>
            </a:r>
            <a:r>
              <a:rPr lang="fr-FR" sz="1000" dirty="0" err="1">
                <a:solidFill>
                  <a:srgbClr val="204F89"/>
                </a:solidFill>
                <a:latin typeface="Avenir Book" panose="02000503020000020003" pitchFamily="2" charset="0"/>
              </a:rPr>
              <a:t>centresocial-laguerche.fr</a:t>
            </a:r>
            <a:r>
              <a:rPr lang="fr-FR" sz="1000" dirty="0">
                <a:solidFill>
                  <a:srgbClr val="204F89"/>
                </a:solidFill>
                <a:latin typeface="Avenir Book" panose="02000503020000020003" pitchFamily="2" charset="0"/>
              </a:rPr>
              <a:t> </a:t>
            </a:r>
          </a:p>
        </p:txBody>
      </p:sp>
      <p:pic>
        <p:nvPicPr>
          <p:cNvPr id="13" name="Image 12">
            <a:extLst>
              <a:ext uri="{FF2B5EF4-FFF2-40B4-BE49-F238E27FC236}">
                <a16:creationId xmlns:a16="http://schemas.microsoft.com/office/drawing/2014/main" id="{A4887D9A-D962-3644-9CFD-84B7AA082D51}"/>
              </a:ext>
            </a:extLst>
          </p:cNvPr>
          <p:cNvPicPr>
            <a:picLocks noChangeAspect="1"/>
          </p:cNvPicPr>
          <p:nvPr/>
        </p:nvPicPr>
        <p:blipFill>
          <a:blip r:embed="rId9"/>
          <a:stretch>
            <a:fillRect/>
          </a:stretch>
        </p:blipFill>
        <p:spPr>
          <a:xfrm>
            <a:off x="-30941" y="-35835"/>
            <a:ext cx="3177065" cy="2088000"/>
          </a:xfrm>
          <a:prstGeom prst="rect">
            <a:avLst/>
          </a:prstGeom>
        </p:spPr>
      </p:pic>
      <p:pic>
        <p:nvPicPr>
          <p:cNvPr id="2" name="Image 1">
            <a:extLst>
              <a:ext uri="{FF2B5EF4-FFF2-40B4-BE49-F238E27FC236}">
                <a16:creationId xmlns:a16="http://schemas.microsoft.com/office/drawing/2014/main" id="{1BBCE02D-604C-4623-A476-36668D9CAF0B}"/>
              </a:ext>
            </a:extLst>
          </p:cNvPr>
          <p:cNvPicPr>
            <a:picLocks noChangeAspect="1"/>
          </p:cNvPicPr>
          <p:nvPr/>
        </p:nvPicPr>
        <p:blipFill>
          <a:blip r:embed="rId10"/>
          <a:stretch>
            <a:fillRect/>
          </a:stretch>
        </p:blipFill>
        <p:spPr>
          <a:xfrm>
            <a:off x="5441759" y="159095"/>
            <a:ext cx="1848040" cy="138806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4" name="Rectangle 13">
            <a:extLst>
              <a:ext uri="{FF2B5EF4-FFF2-40B4-BE49-F238E27FC236}">
                <a16:creationId xmlns:a16="http://schemas.microsoft.com/office/drawing/2014/main" id="{AA0B2D54-B358-4A42-A13E-9B640524900A}"/>
              </a:ext>
            </a:extLst>
          </p:cNvPr>
          <p:cNvSpPr/>
          <p:nvPr/>
        </p:nvSpPr>
        <p:spPr>
          <a:xfrm>
            <a:off x="2057072" y="1383126"/>
            <a:ext cx="3571042" cy="1107996"/>
          </a:xfrm>
          <a:prstGeom prst="rect">
            <a:avLst/>
          </a:prstGeom>
          <a:ln>
            <a:noFill/>
          </a:ln>
        </p:spPr>
        <p:txBody>
          <a:bodyPr wrap="none">
            <a:spAutoFit/>
          </a:bodyPr>
          <a:lstStyle/>
          <a:p>
            <a:pPr algn="ctr"/>
            <a:r>
              <a:rPr lang="fr-FR" sz="6600" b="1" dirty="0">
                <a:solidFill>
                  <a:schemeClr val="bg1"/>
                </a:solidFill>
                <a:latin typeface="Avenir Black" panose="02000503020000020003" pitchFamily="2" charset="0"/>
              </a:rPr>
              <a:t>Catapulte</a:t>
            </a:r>
          </a:p>
        </p:txBody>
      </p:sp>
      <p:sp>
        <p:nvSpPr>
          <p:cNvPr id="16" name="ZoneTexte 15">
            <a:extLst>
              <a:ext uri="{FF2B5EF4-FFF2-40B4-BE49-F238E27FC236}">
                <a16:creationId xmlns:a16="http://schemas.microsoft.com/office/drawing/2014/main" id="{1495ED55-893E-4919-B82A-D27CC3D64801}"/>
              </a:ext>
            </a:extLst>
          </p:cNvPr>
          <p:cNvSpPr txBox="1"/>
          <p:nvPr/>
        </p:nvSpPr>
        <p:spPr>
          <a:xfrm>
            <a:off x="1083893" y="4632107"/>
            <a:ext cx="5360377" cy="2771230"/>
          </a:xfrm>
          <a:prstGeom prst="rect">
            <a:avLst/>
          </a:prstGeom>
          <a:noFill/>
        </p:spPr>
        <p:txBody>
          <a:bodyPr wrap="square">
            <a:spAutoFit/>
          </a:bodyPr>
          <a:lstStyle/>
          <a:p>
            <a:pPr marL="0" marR="0" indent="0" algn="l">
              <a:spcBef>
                <a:spcPts val="0"/>
              </a:spcBef>
              <a:spcAft>
                <a:spcPts val="0"/>
              </a:spcAft>
            </a:pPr>
            <a:r>
              <a:rPr lang="fr-FR" sz="1200" b="1" kern="1400" dirty="0">
                <a:ln>
                  <a:noFill/>
                </a:ln>
                <a:solidFill>
                  <a:srgbClr val="000000"/>
                </a:solidFill>
                <a:effectLst/>
                <a:latin typeface="Times New Roman" panose="02020603050405020304" pitchFamily="18" charset="0"/>
                <a:cs typeface="Times New Roman" panose="02020603050405020304" pitchFamily="18" charset="0"/>
              </a:rPr>
              <a:t>Contenu : </a:t>
            </a:r>
            <a:endParaRPr lang="fr-FR" sz="1200" kern="1400" dirty="0">
              <a:ln>
                <a:noFill/>
              </a:ln>
              <a:solidFill>
                <a:srgbClr val="000000"/>
              </a:solidFill>
              <a:effectLst/>
              <a:latin typeface="Times New Roman" panose="02020603050405020304" pitchFamily="18" charset="0"/>
              <a:cs typeface="Times New Roman" panose="02020603050405020304" pitchFamily="18" charset="0"/>
            </a:endParaRP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cs typeface="Times New Roman" panose="02020603050405020304" pitchFamily="18" charset="0"/>
              </a:rPr>
              <a:t> </a:t>
            </a:r>
          </a:p>
          <a:p>
            <a:pPr marL="228600" marR="0" indent="-228600" algn="l">
              <a:spcBef>
                <a:spcPts val="0"/>
              </a:spcBef>
              <a:spcAft>
                <a:spcPts val="0"/>
              </a:spcAft>
            </a:pPr>
            <a:r>
              <a:rPr lang="fr-FR" sz="1200" kern="1400" dirty="0">
                <a:ln>
                  <a:noFill/>
                </a:ln>
                <a:solidFill>
                  <a:srgbClr val="000000"/>
                </a:solidFill>
                <a:effectLst/>
                <a:latin typeface="Times New Roman" panose="02020603050405020304" pitchFamily="18" charset="0"/>
                <a:cs typeface="Times New Roman" panose="02020603050405020304" pitchFamily="18" charset="0"/>
              </a:rPr>
              <a:t>· 4 Catapultes</a:t>
            </a:r>
          </a:p>
          <a:p>
            <a:pPr marL="228600" marR="0" indent="-228600" algn="l">
              <a:spcBef>
                <a:spcPts val="0"/>
              </a:spcBef>
              <a:spcAft>
                <a:spcPts val="0"/>
              </a:spcAft>
            </a:pPr>
            <a:r>
              <a:rPr lang="fr-FR" sz="1200" kern="1400" dirty="0">
                <a:ln>
                  <a:noFill/>
                </a:ln>
                <a:solidFill>
                  <a:srgbClr val="000000"/>
                </a:solidFill>
                <a:effectLst/>
                <a:latin typeface="Times New Roman" panose="02020603050405020304" pitchFamily="18" charset="0"/>
                <a:cs typeface="Times New Roman" panose="02020603050405020304" pitchFamily="18" charset="0"/>
              </a:rPr>
              <a:t>· 4 pions de 4 couleurs différentes</a:t>
            </a:r>
          </a:p>
          <a:p>
            <a:pPr marL="228600" marR="0" indent="-228600" algn="l">
              <a:spcBef>
                <a:spcPts val="0"/>
              </a:spcBef>
              <a:spcAft>
                <a:spcPts val="0"/>
              </a:spcAft>
            </a:pPr>
            <a:r>
              <a:rPr lang="fr-FR" sz="1200" kern="1400" dirty="0">
                <a:ln>
                  <a:noFill/>
                </a:ln>
                <a:solidFill>
                  <a:srgbClr val="000000"/>
                </a:solidFill>
                <a:effectLst/>
                <a:latin typeface="Times New Roman" panose="02020603050405020304" pitchFamily="18" charset="0"/>
                <a:cs typeface="Times New Roman" panose="02020603050405020304" pitchFamily="18" charset="0"/>
              </a:rPr>
              <a:t>· 1 panier</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cs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cs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cs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cs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cs typeface="Times New Roman" panose="02020603050405020304" pitchFamily="18" charset="0"/>
              </a:rPr>
              <a:t> </a:t>
            </a:r>
          </a:p>
          <a:p>
            <a:pPr marL="0" marR="0" indent="0" algn="l">
              <a:spcBef>
                <a:spcPts val="0"/>
              </a:spcBef>
              <a:spcAft>
                <a:spcPts val="0"/>
              </a:spcAft>
            </a:pPr>
            <a:r>
              <a:rPr lang="fr-FR" sz="1200" b="1" kern="1400" dirty="0">
                <a:ln>
                  <a:noFill/>
                </a:ln>
                <a:solidFill>
                  <a:srgbClr val="000000"/>
                </a:solidFill>
                <a:effectLst/>
                <a:latin typeface="Times New Roman" panose="02020603050405020304" pitchFamily="18" charset="0"/>
                <a:cs typeface="Times New Roman" panose="02020603050405020304" pitchFamily="18" charset="0"/>
              </a:rPr>
              <a:t>Règle du jeu</a:t>
            </a:r>
            <a:endParaRPr lang="fr-FR" sz="1200" kern="1400" dirty="0">
              <a:ln>
                <a:noFill/>
              </a:ln>
              <a:solidFill>
                <a:srgbClr val="000000"/>
              </a:solidFill>
              <a:effectLst/>
              <a:latin typeface="Times New Roman" panose="02020603050405020304" pitchFamily="18" charset="0"/>
              <a:cs typeface="Times New Roman" panose="02020603050405020304" pitchFamily="18" charset="0"/>
            </a:endParaRP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cs typeface="Times New Roman" panose="02020603050405020304" pitchFamily="18" charset="0"/>
              </a:rPr>
              <a:t> </a:t>
            </a:r>
          </a:p>
          <a:p>
            <a:pPr marL="0" marR="0" indent="0" algn="l">
              <a:spcBef>
                <a:spcPts val="0"/>
              </a:spcBef>
              <a:spcAft>
                <a:spcPts val="0"/>
              </a:spcAft>
            </a:pPr>
            <a:r>
              <a:rPr lang="fr-FR" sz="1200" kern="1400" dirty="0">
                <a:ln>
                  <a:noFill/>
                </a:ln>
                <a:solidFill>
                  <a:srgbClr val="000000"/>
                </a:solidFill>
                <a:effectLst/>
                <a:latin typeface="Times New Roman" panose="02020603050405020304" pitchFamily="18" charset="0"/>
                <a:cs typeface="Times New Roman" panose="02020603050405020304" pitchFamily="18" charset="0"/>
              </a:rPr>
              <a:t>Être le premier à mettre ses 4 pions de couleur dans le panier</a:t>
            </a:r>
          </a:p>
          <a:p>
            <a:pPr marL="0" marR="0" indent="0" algn="l">
              <a:spcBef>
                <a:spcPts val="0"/>
              </a:spcBef>
              <a:spcAft>
                <a:spcPts val="0"/>
              </a:spcAft>
            </a:pPr>
            <a:r>
              <a:rPr lang="fr-FR" sz="1800" kern="1400" dirty="0">
                <a:ln>
                  <a:noFill/>
                </a:ln>
                <a:solidFill>
                  <a:srgbClr val="000000"/>
                </a:solidFill>
                <a:effectLst/>
                <a:latin typeface="Times New Roman" panose="02020603050405020304" pitchFamily="18" charset="0"/>
              </a:rPr>
              <a:t> </a:t>
            </a:r>
            <a:endParaRPr lang="fr-FR" dirty="0"/>
          </a:p>
        </p:txBody>
      </p:sp>
    </p:spTree>
    <p:extLst>
      <p:ext uri="{BB962C8B-B14F-4D97-AF65-F5344CB8AC3E}">
        <p14:creationId xmlns:p14="http://schemas.microsoft.com/office/powerpoint/2010/main" val="1294992447"/>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8373</TotalTime>
  <Words>9011</Words>
  <Application>Microsoft Office PowerPoint</Application>
  <PresentationFormat>Personnalisé</PresentationFormat>
  <Paragraphs>812</Paragraphs>
  <Slides>40</Slides>
  <Notes>0</Notes>
  <HiddenSlides>0</HiddenSlides>
  <MMClips>0</MMClips>
  <ScaleCrop>false</ScaleCrop>
  <HeadingPairs>
    <vt:vector size="6" baseType="variant">
      <vt:variant>
        <vt:lpstr>Polices utilisées</vt:lpstr>
      </vt:variant>
      <vt:variant>
        <vt:i4>16</vt:i4>
      </vt:variant>
      <vt:variant>
        <vt:lpstr>Thème</vt:lpstr>
      </vt:variant>
      <vt:variant>
        <vt:i4>1</vt:i4>
      </vt:variant>
      <vt:variant>
        <vt:lpstr>Titres des diapositives</vt:lpstr>
      </vt:variant>
      <vt:variant>
        <vt:i4>40</vt:i4>
      </vt:variant>
    </vt:vector>
  </HeadingPairs>
  <TitlesOfParts>
    <vt:vector size="57" baseType="lpstr">
      <vt:lpstr>Arial</vt:lpstr>
      <vt:lpstr>Avenir Black</vt:lpstr>
      <vt:lpstr>Avenir Book</vt:lpstr>
      <vt:lpstr>Avenir Heavy</vt:lpstr>
      <vt:lpstr>Calibri</vt:lpstr>
      <vt:lpstr>Calibri Light</vt:lpstr>
      <vt:lpstr>Cambria</vt:lpstr>
      <vt:lpstr>Cooper Black</vt:lpstr>
      <vt:lpstr>Lucida Console</vt:lpstr>
      <vt:lpstr>Open Sans</vt:lpstr>
      <vt:lpstr>orkneybold</vt:lpstr>
      <vt:lpstr>Poppins</vt:lpstr>
      <vt:lpstr>quicksandmedium</vt:lpstr>
      <vt:lpstr>Roboto</vt:lpstr>
      <vt:lpstr>Symbol</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Agence ARZéine</dc:creator>
  <cp:lastModifiedBy>Sabrina CHARIL</cp:lastModifiedBy>
  <cp:revision>62</cp:revision>
  <cp:lastPrinted>2026-06-02T09:10:52Z</cp:lastPrinted>
  <dcterms:created xsi:type="dcterms:W3CDTF">2020-09-24T12:43:59Z</dcterms:created>
  <dcterms:modified xsi:type="dcterms:W3CDTF">2026-06-24T12:04:33Z</dcterms:modified>
</cp:coreProperties>
</file>